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7" r:id="rId3"/>
    <p:sldId id="258" r:id="rId4"/>
    <p:sldId id="263" r:id="rId5"/>
    <p:sldId id="291" r:id="rId6"/>
    <p:sldId id="290" r:id="rId7"/>
    <p:sldId id="259" r:id="rId8"/>
    <p:sldId id="261" r:id="rId9"/>
    <p:sldId id="26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66" r:id="rId25"/>
    <p:sldId id="267" r:id="rId26"/>
    <p:sldId id="268" r:id="rId27"/>
    <p:sldId id="269" r:id="rId28"/>
    <p:sldId id="270" r:id="rId29"/>
    <p:sldId id="271" r:id="rId30"/>
    <p:sldId id="272" r:id="rId31"/>
    <p:sldId id="273" r:id="rId32"/>
    <p:sldId id="274" r:id="rId33"/>
    <p:sldId id="275"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4" d="100"/>
          <a:sy n="84" d="100"/>
        </p:scale>
        <p:origin x="-15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8F92FE-2A4B-AA47-9D49-6441569C267C}" type="datetimeFigureOut">
              <a:rPr lang="en-US" smtClean="0"/>
              <a:pPr/>
              <a:t>4/9/13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82EE9F-B264-5246-866F-17D75131789B}" type="slidenum">
              <a:rPr lang="en-US" smtClean="0"/>
              <a:pPr/>
              <a:t>‹#›</a:t>
            </a:fld>
            <a:endParaRPr lang="en-US"/>
          </a:p>
        </p:txBody>
      </p:sp>
    </p:spTree>
    <p:extLst>
      <p:ext uri="{BB962C8B-B14F-4D97-AF65-F5344CB8AC3E}">
        <p14:creationId xmlns:p14="http://schemas.microsoft.com/office/powerpoint/2010/main" val="4777176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systematic study of the unique chemical fingerprints that specific cellular processes leave behind</a:t>
            </a:r>
          </a:p>
          <a:p>
            <a:r>
              <a:rPr lang="en-US" dirty="0" smtClean="0"/>
              <a:t>Epigenetic//</a:t>
            </a:r>
            <a:r>
              <a:rPr lang="en-US" dirty="0" err="1" smtClean="0"/>
              <a:t>postranstlational</a:t>
            </a:r>
            <a:endParaRPr lang="en-US" dirty="0"/>
          </a:p>
        </p:txBody>
      </p:sp>
      <p:sp>
        <p:nvSpPr>
          <p:cNvPr id="4" name="Slide Number Placeholder 3"/>
          <p:cNvSpPr>
            <a:spLocks noGrp="1"/>
          </p:cNvSpPr>
          <p:nvPr>
            <p:ph type="sldNum" sz="quarter" idx="10"/>
          </p:nvPr>
        </p:nvSpPr>
        <p:spPr/>
        <p:txBody>
          <a:bodyPr/>
          <a:lstStyle/>
          <a:p>
            <a:fld id="{9A82EE9F-B264-5246-866F-17D75131789B}" type="slidenum">
              <a:rPr lang="en-US" smtClean="0"/>
              <a:pPr/>
              <a:t>3</a:t>
            </a:fld>
            <a:endParaRPr lang="en-US"/>
          </a:p>
        </p:txBody>
      </p:sp>
    </p:spTree>
    <p:extLst>
      <p:ext uri="{BB962C8B-B14F-4D97-AF65-F5344CB8AC3E}">
        <p14:creationId xmlns:p14="http://schemas.microsoft.com/office/powerpoint/2010/main" val="216456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r>
              <a:rPr lang="en-US" smtClean="0"/>
              <a:t>PCA determines an optimal linear transformation for a collection of data points such that the properties of that sample are most clearly displayed along the coordinate (or principal) axes</a:t>
            </a:r>
          </a:p>
          <a:p>
            <a:pPr marL="171450" indent="-171450">
              <a:spcBef>
                <a:spcPct val="0"/>
              </a:spcBef>
              <a:buFontTx/>
              <a:buChar char="•"/>
            </a:pPr>
            <a:r>
              <a:rPr lang="en-US" smtClean="0"/>
              <a:t>how one sample is different from another, which variables contribute most to this difference and whether those variables contribute in the same way (i.e. are correlated) or independently (i.e. uncorrelated) from each other</a:t>
            </a:r>
          </a:p>
          <a:p>
            <a:pPr marL="171450" indent="-171450">
              <a:spcBef>
                <a:spcPct val="0"/>
              </a:spcBef>
              <a:buFontTx/>
              <a:buChar char="•"/>
            </a:pPr>
            <a:r>
              <a:rPr lang="en-US" smtClean="0"/>
              <a:t>while PCA methods work well for analyzing binned NMR, GC–MS or HPLC data (i.e. data with peak height and peak location), PARAFAC methods can be applied to three (and higher) dimensional GC–GC–MS data, 2D–HPLC–MS data or 3D-NMR data.</a:t>
            </a:r>
          </a:p>
          <a:p>
            <a:pPr marL="171450" indent="-171450">
              <a:spcBef>
                <a:spcPct val="0"/>
              </a:spcBef>
              <a:buFontTx/>
              <a:buChar char="•"/>
            </a:pPr>
            <a:r>
              <a:rPr lang="en-US" smtClean="0"/>
              <a:t>SIMCA (Soft Independent Modeling of Class Analogy), PLS–DA (Partial Least Squares—Discriminant Analysis) and k-means clustering.</a:t>
            </a:r>
          </a:p>
          <a:p>
            <a:pPr marL="171450" indent="-171450">
              <a:spcBef>
                <a:spcPct val="0"/>
              </a:spcBef>
              <a:buFontTx/>
              <a:buChar char="•"/>
            </a:pPr>
            <a:endParaRPr lang="en-US" smtClean="0"/>
          </a:p>
        </p:txBody>
      </p:sp>
      <p:sp>
        <p:nvSpPr>
          <p:cNvPr id="35843" name="Slide Number Placeholder 3"/>
          <p:cNvSpPr>
            <a:spLocks noGrp="1"/>
          </p:cNvSpPr>
          <p:nvPr>
            <p:ph type="sldNum" sz="quarter" idx="5"/>
          </p:nvPr>
        </p:nvSpPr>
        <p:spPr bwMode="auto">
          <a:noFill/>
          <a:ln>
            <a:miter lim="800000"/>
            <a:headEnd/>
            <a:tailEnd/>
          </a:ln>
        </p:spPr>
        <p:txBody>
          <a:bodyPr/>
          <a:lstStyle/>
          <a:p>
            <a:fld id="{2E441528-FAD8-49C8-81FD-EAC5B6E50A50}" type="slidenum">
              <a:rPr lang="en-US"/>
              <a:pPr/>
              <a:t>19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If the residual variance of a sample exceeds the upper limit for every modeled class in the data set, then the sample would not be assigned to any of the existing classes because it is either an outlier or comes from a class that is not represented in the data set.</a:t>
            </a:r>
          </a:p>
        </p:txBody>
      </p:sp>
      <p:sp>
        <p:nvSpPr>
          <p:cNvPr id="36867" name="Slide Number Placeholder 3"/>
          <p:cNvSpPr>
            <a:spLocks noGrp="1"/>
          </p:cNvSpPr>
          <p:nvPr>
            <p:ph type="sldNum" sz="quarter" idx="5"/>
          </p:nvPr>
        </p:nvSpPr>
        <p:spPr bwMode="auto">
          <a:noFill/>
          <a:ln>
            <a:miter lim="800000"/>
            <a:headEnd/>
            <a:tailEnd/>
          </a:ln>
        </p:spPr>
        <p:txBody>
          <a:bodyPr/>
          <a:lstStyle/>
          <a:p>
            <a:fld id="{DF63A47C-369A-4AFA-A13A-9A5FF6FAC207}" type="slidenum">
              <a:rPr lang="en-US"/>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Large</a:t>
            </a:r>
            <a:r>
              <a:rPr lang="en-US" baseline="0" dirty="0" smtClean="0"/>
              <a:t> data files, several gigs per sample</a:t>
            </a:r>
            <a:endParaRPr lang="en-US" dirty="0"/>
          </a:p>
        </p:txBody>
      </p:sp>
      <p:sp>
        <p:nvSpPr>
          <p:cNvPr id="4" name="Slide Number Placeholder 3"/>
          <p:cNvSpPr>
            <a:spLocks noGrp="1"/>
          </p:cNvSpPr>
          <p:nvPr>
            <p:ph type="sldNum" sz="quarter" idx="10"/>
          </p:nvPr>
        </p:nvSpPr>
        <p:spPr/>
        <p:txBody>
          <a:bodyPr/>
          <a:lstStyle/>
          <a:p>
            <a:fld id="{9A82EE9F-B264-5246-866F-17D75131789B}" type="slidenum">
              <a:rPr lang="en-US" smtClean="0"/>
              <a:pPr/>
              <a:t>5</a:t>
            </a:fld>
            <a:endParaRPr lang="en-US"/>
          </a:p>
        </p:txBody>
      </p:sp>
    </p:spTree>
    <p:extLst>
      <p:ext uri="{BB962C8B-B14F-4D97-AF65-F5344CB8AC3E}">
        <p14:creationId xmlns:p14="http://schemas.microsoft.com/office/powerpoint/2010/main" val="3789109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Mass/Charge</a:t>
            </a:r>
          </a:p>
          <a:p>
            <a:endParaRPr lang="en-US" dirty="0" smtClean="0"/>
          </a:p>
          <a:p>
            <a:r>
              <a:rPr lang="en-US" dirty="0" err="1" smtClean="0"/>
              <a:t>Ph</a:t>
            </a:r>
            <a:r>
              <a:rPr lang="en-US" dirty="0" smtClean="0"/>
              <a:t> / temp / sample</a:t>
            </a:r>
            <a:r>
              <a:rPr lang="en-US" baseline="0" dirty="0" smtClean="0"/>
              <a:t> retention/        aqueous </a:t>
            </a:r>
            <a:r>
              <a:rPr lang="en-US" baseline="0" dirty="0" err="1" smtClean="0"/>
              <a:t>vs</a:t>
            </a:r>
            <a:r>
              <a:rPr lang="en-US" baseline="0" dirty="0" smtClean="0"/>
              <a:t> organic solvents when separating via LC hydrophilic </a:t>
            </a:r>
            <a:r>
              <a:rPr lang="en-US" baseline="0" dirty="0" err="1" smtClean="0"/>
              <a:t>vs</a:t>
            </a:r>
            <a:r>
              <a:rPr lang="en-US" baseline="0" dirty="0" smtClean="0"/>
              <a:t>  hydrophobic sample bias</a:t>
            </a:r>
          </a:p>
        </p:txBody>
      </p:sp>
      <p:sp>
        <p:nvSpPr>
          <p:cNvPr id="4" name="Slide Number Placeholder 3"/>
          <p:cNvSpPr>
            <a:spLocks noGrp="1"/>
          </p:cNvSpPr>
          <p:nvPr>
            <p:ph type="sldNum" sz="quarter" idx="10"/>
          </p:nvPr>
        </p:nvSpPr>
        <p:spPr/>
        <p:txBody>
          <a:bodyPr/>
          <a:lstStyle/>
          <a:p>
            <a:fld id="{9A82EE9F-B264-5246-866F-17D75131789B}" type="slidenum">
              <a:rPr lang="en-US" smtClean="0"/>
              <a:pPr/>
              <a:t>7</a:t>
            </a:fld>
            <a:endParaRPr lang="en-US"/>
          </a:p>
        </p:txBody>
      </p:sp>
    </p:spTree>
    <p:extLst>
      <p:ext uri="{BB962C8B-B14F-4D97-AF65-F5344CB8AC3E}">
        <p14:creationId xmlns:p14="http://schemas.microsoft.com/office/powerpoint/2010/main" val="1279201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699" name="Slide Number Placeholder 3"/>
          <p:cNvSpPr>
            <a:spLocks noGrp="1"/>
          </p:cNvSpPr>
          <p:nvPr>
            <p:ph type="sldNum" sz="quarter" idx="5"/>
          </p:nvPr>
        </p:nvSpPr>
        <p:spPr bwMode="auto">
          <a:noFill/>
          <a:ln>
            <a:miter lim="800000"/>
            <a:headEnd/>
            <a:tailEnd/>
          </a:ln>
        </p:spPr>
        <p:txBody>
          <a:bodyPr/>
          <a:lstStyle/>
          <a:p>
            <a:fld id="{0AAD63E3-CCE6-438E-8176-41B8264BAB0C}" type="slidenum">
              <a:rPr lang="en-US"/>
              <a:pPr/>
              <a:t>11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CellML is to store and exchange computer-based mathematical models. CellML allows scientists to share models even if they are using different modelling tools. It also enables them to reuse components from one model in another, thus accelerating model development.</a:t>
            </a:r>
          </a:p>
        </p:txBody>
      </p:sp>
      <p:sp>
        <p:nvSpPr>
          <p:cNvPr id="30723" name="Slide Number Placeholder 3"/>
          <p:cNvSpPr>
            <a:spLocks noGrp="1"/>
          </p:cNvSpPr>
          <p:nvPr>
            <p:ph type="sldNum" sz="quarter" idx="5"/>
          </p:nvPr>
        </p:nvSpPr>
        <p:spPr bwMode="auto">
          <a:noFill/>
          <a:ln>
            <a:miter lim="800000"/>
            <a:headEnd/>
            <a:tailEnd/>
          </a:ln>
        </p:spPr>
        <p:txBody>
          <a:bodyPr/>
          <a:lstStyle/>
          <a:p>
            <a:fld id="{7F8F63EE-FED7-4F5B-8576-87FBB04229B8}" type="slidenum">
              <a:rPr lang="en-US"/>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NetCDF was developed by the Unidata Program Center in Boulder, Colorado</a:t>
            </a:r>
          </a:p>
          <a:p>
            <a:pPr>
              <a:spcBef>
                <a:spcPct val="0"/>
              </a:spcBef>
            </a:pPr>
            <a:r>
              <a:rPr lang="en-US" smtClean="0"/>
              <a:t>It was originally implemented by the Analytical Instrument Association (AIA) and is supported by a number of instrument manufacturers. More importantly, ANDI is based on the NetCDF file protocol. More details about these file protocols</a:t>
            </a:r>
          </a:p>
        </p:txBody>
      </p:sp>
      <p:sp>
        <p:nvSpPr>
          <p:cNvPr id="31747" name="Slide Number Placeholder 3"/>
          <p:cNvSpPr>
            <a:spLocks noGrp="1"/>
          </p:cNvSpPr>
          <p:nvPr>
            <p:ph type="sldNum" sz="quarter" idx="5"/>
          </p:nvPr>
        </p:nvSpPr>
        <p:spPr bwMode="auto">
          <a:noFill/>
          <a:ln>
            <a:miter lim="800000"/>
            <a:headEnd/>
            <a:tailEnd/>
          </a:ln>
        </p:spPr>
        <p:txBody>
          <a:bodyPr/>
          <a:lstStyle/>
          <a:p>
            <a:fld id="{891E28F6-DA58-483D-A697-22ACEA07233A}" type="slidenum">
              <a:rPr lang="en-US"/>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Useful for coordinating large-scale, multi-lab or multi-investigator projects and in bringing some semblance of uniformity to input data</a:t>
            </a:r>
          </a:p>
          <a:p>
            <a:pPr>
              <a:spcBef>
                <a:spcPct val="0"/>
              </a:spcBef>
            </a:pPr>
            <a:r>
              <a:rPr lang="en-US" smtClean="0"/>
              <a:t>Since LIMS are designed to handle large quantities of very heterogeneous data, they have become a mainstay of many </a:t>
            </a:r>
            <a:r>
              <a:rPr lang="en-US" altLang="en-US" smtClean="0"/>
              <a:t>‘</a:t>
            </a:r>
            <a:r>
              <a:rPr lang="en-US" altLang="ja-JP" smtClean="0"/>
              <a:t>omics</a:t>
            </a:r>
            <a:r>
              <a:rPr lang="en-US" altLang="en-US" smtClean="0"/>
              <a:t>’</a:t>
            </a:r>
            <a:r>
              <a:rPr lang="en-US" altLang="ja-JP" smtClean="0"/>
              <a:t> efforts around the world. Not only are LIMS important for the day-to-day lab management of many of today's large-scale genomic and proteomic experiments, LIMS also play a crucial role in defining what kinds of data will reside in public databases; what kind of data exchange standards will be used for a given field; what kinds of common vocabularies or ontologies should be adopted and what kinds of meta data should be captured during a given experiment. Over the past decade, a number of excellent LIMS have been developed and described for DNA sequencing, MS-based proteomics, transcriptomis and structural proteomics. </a:t>
            </a:r>
            <a:endParaRPr lang="en-US" smtClean="0"/>
          </a:p>
        </p:txBody>
      </p:sp>
      <p:sp>
        <p:nvSpPr>
          <p:cNvPr id="32771" name="Slide Number Placeholder 3"/>
          <p:cNvSpPr>
            <a:spLocks noGrp="1"/>
          </p:cNvSpPr>
          <p:nvPr>
            <p:ph type="sldNum" sz="quarter" idx="5"/>
          </p:nvPr>
        </p:nvSpPr>
        <p:spPr bwMode="auto">
          <a:noFill/>
          <a:ln>
            <a:miter lim="800000"/>
            <a:headEnd/>
            <a:tailEnd/>
          </a:ln>
        </p:spPr>
        <p:txBody>
          <a:bodyPr/>
          <a:lstStyle/>
          <a:p>
            <a:fld id="{DD03F88B-2874-43C9-9231-3BCCF6DAB9FD}" type="slidenum">
              <a:rPr lang="en-US"/>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ArMet- Architecture for a metabolomic experiment</a:t>
            </a:r>
          </a:p>
          <a:p>
            <a:pPr>
              <a:spcBef>
                <a:spcPct val="0"/>
              </a:spcBef>
            </a:pPr>
            <a:r>
              <a:rPr lang="en-US" smtClean="0"/>
              <a:t>SetupX was designed to be very flexible, being able to handle a wide variety of BioSources (spatial, historical, environmental and genotypic descriptions of biological objects undergoing metabolomic investigations) and Treatments (experimental alterations that influence the metabolic states of BioSources).</a:t>
            </a:r>
          </a:p>
          <a:p>
            <a:pPr>
              <a:spcBef>
                <a:spcPct val="0"/>
              </a:spcBef>
            </a:pPr>
            <a:r>
              <a:rPr lang="en-US" smtClean="0"/>
              <a:t>use of publicly available taxonomic and ontology repositories to ensure data integrity and logical consistency of its BioSource and Treatment data. For example, selection of BioSource </a:t>
            </a:r>
            <a:r>
              <a:rPr lang="en-US" altLang="en-US" smtClean="0"/>
              <a:t>‘</a:t>
            </a:r>
            <a:r>
              <a:rPr lang="en-US" smtClean="0"/>
              <a:t>rat</a:t>
            </a:r>
            <a:r>
              <a:rPr lang="en-US" altLang="en-US" smtClean="0"/>
              <a:t>’</a:t>
            </a:r>
            <a:r>
              <a:rPr lang="en-US" smtClean="0"/>
              <a:t> and a plant organ </a:t>
            </a:r>
            <a:r>
              <a:rPr lang="en-US" altLang="en-US" smtClean="0"/>
              <a:t>‘</a:t>
            </a:r>
            <a:r>
              <a:rPr lang="en-US" smtClean="0"/>
              <a:t>leaf</a:t>
            </a:r>
            <a:r>
              <a:rPr lang="en-US" altLang="en-US" smtClean="0"/>
              <a:t>’</a:t>
            </a:r>
            <a:r>
              <a:rPr lang="en-US" smtClean="0"/>
              <a:t> is prevented in SetupX.</a:t>
            </a:r>
          </a:p>
          <a:p>
            <a:pPr>
              <a:spcBef>
                <a:spcPct val="0"/>
              </a:spcBef>
            </a:pPr>
            <a:r>
              <a:rPr lang="en-US" smtClean="0"/>
              <a:t>It makes use of many leading-edge computational techniques and employs many of the recommendations made by various standing committees on metabolomic data exchange and data entry</a:t>
            </a:r>
          </a:p>
        </p:txBody>
      </p:sp>
      <p:sp>
        <p:nvSpPr>
          <p:cNvPr id="33795" name="Slide Number Placeholder 3"/>
          <p:cNvSpPr>
            <a:spLocks noGrp="1"/>
          </p:cNvSpPr>
          <p:nvPr>
            <p:ph type="sldNum" sz="quarter" idx="5"/>
          </p:nvPr>
        </p:nvSpPr>
        <p:spPr bwMode="auto">
          <a:noFill/>
          <a:ln>
            <a:miter lim="800000"/>
            <a:headEnd/>
            <a:tailEnd/>
          </a:ln>
        </p:spPr>
        <p:txBody>
          <a:bodyPr/>
          <a:lstStyle/>
          <a:p>
            <a:fld id="{0C7590E0-EE6B-4819-8A71-9FD36847B6A2}" type="slidenum">
              <a:rPr lang="en-US"/>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Small Molecule, Detailed Small Molecule, Sample, Mass Sample, NMR Experiment, Software, Hardware, Vendo</a:t>
            </a:r>
          </a:p>
          <a:p>
            <a:pPr>
              <a:spcBef>
                <a:spcPct val="0"/>
              </a:spcBef>
            </a:pPr>
            <a:endParaRPr lang="en-US" smtClean="0"/>
          </a:p>
        </p:txBody>
      </p:sp>
      <p:sp>
        <p:nvSpPr>
          <p:cNvPr id="34819" name="Slide Number Placeholder 3"/>
          <p:cNvSpPr>
            <a:spLocks noGrp="1"/>
          </p:cNvSpPr>
          <p:nvPr>
            <p:ph type="sldNum" sz="quarter" idx="5"/>
          </p:nvPr>
        </p:nvSpPr>
        <p:spPr bwMode="auto">
          <a:noFill/>
          <a:ln>
            <a:miter lim="800000"/>
            <a:headEnd/>
            <a:tailEnd/>
          </a:ln>
        </p:spPr>
        <p:txBody>
          <a:bodyPr/>
          <a:lstStyle/>
          <a:p>
            <a:fld id="{E1E49842-3D37-4524-BD39-174ED7A77BDD}" type="slidenum">
              <a:rPr lang="en-US"/>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00B645-08C2-8A4B-8758-DD87EF2623EE}" type="datetimeFigureOut">
              <a:rPr lang="en-US" smtClean="0"/>
              <a:pPr/>
              <a:t>4/9/13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1037632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00B645-08C2-8A4B-8758-DD87EF2623EE}" type="datetimeFigureOut">
              <a:rPr lang="en-US" smtClean="0"/>
              <a:pPr/>
              <a:t>4/9/13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1822685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00B645-08C2-8A4B-8758-DD87EF2623EE}" type="datetimeFigureOut">
              <a:rPr lang="en-US" smtClean="0"/>
              <a:pPr/>
              <a:t>4/9/13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2022542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00B645-08C2-8A4B-8758-DD87EF2623EE}" type="datetimeFigureOut">
              <a:rPr lang="en-US" smtClean="0"/>
              <a:pPr/>
              <a:t>4/9/13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3171273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00B645-08C2-8A4B-8758-DD87EF2623EE}" type="datetimeFigureOut">
              <a:rPr lang="en-US" smtClean="0"/>
              <a:pPr/>
              <a:t>4/9/13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90878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00B645-08C2-8A4B-8758-DD87EF2623EE}" type="datetimeFigureOut">
              <a:rPr lang="en-US" smtClean="0"/>
              <a:pPr/>
              <a:t>4/9/13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2580426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00B645-08C2-8A4B-8758-DD87EF2623EE}" type="datetimeFigureOut">
              <a:rPr lang="en-US" smtClean="0"/>
              <a:pPr/>
              <a:t>4/9/13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3775620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00B645-08C2-8A4B-8758-DD87EF2623EE}" type="datetimeFigureOut">
              <a:rPr lang="en-US" smtClean="0"/>
              <a:pPr/>
              <a:t>4/9/13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1589328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00B645-08C2-8A4B-8758-DD87EF2623EE}" type="datetimeFigureOut">
              <a:rPr lang="en-US" smtClean="0"/>
              <a:pPr/>
              <a:t>4/9/13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3377331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00B645-08C2-8A4B-8758-DD87EF2623EE}" type="datetimeFigureOut">
              <a:rPr lang="en-US" smtClean="0"/>
              <a:pPr/>
              <a:t>4/9/13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123959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00B645-08C2-8A4B-8758-DD87EF2623EE}" type="datetimeFigureOut">
              <a:rPr lang="en-US" smtClean="0"/>
              <a:pPr/>
              <a:t>4/9/13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38595D-C667-E949-B6D0-79BBBFA5C8A0}" type="slidenum">
              <a:rPr lang="en-US" smtClean="0"/>
              <a:pPr/>
              <a:t>‹#›</a:t>
            </a:fld>
            <a:endParaRPr lang="en-US"/>
          </a:p>
        </p:txBody>
      </p:sp>
    </p:spTree>
    <p:extLst>
      <p:ext uri="{BB962C8B-B14F-4D97-AF65-F5344CB8AC3E}">
        <p14:creationId xmlns:p14="http://schemas.microsoft.com/office/powerpoint/2010/main" val="25974899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0B645-08C2-8A4B-8758-DD87EF2623EE}" type="datetimeFigureOut">
              <a:rPr lang="en-US" smtClean="0"/>
              <a:pPr/>
              <a:t>4/9/13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8595D-C667-E949-B6D0-79BBBFA5C8A0}" type="slidenum">
              <a:rPr lang="en-US" smtClean="0"/>
              <a:pPr/>
              <a:t>‹#›</a:t>
            </a:fld>
            <a:endParaRPr lang="en-US"/>
          </a:p>
        </p:txBody>
      </p:sp>
    </p:spTree>
    <p:extLst>
      <p:ext uri="{BB962C8B-B14F-4D97-AF65-F5344CB8AC3E}">
        <p14:creationId xmlns:p14="http://schemas.microsoft.com/office/powerpoint/2010/main" val="4134169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9712"/>
            <a:ext cx="7772400" cy="1470025"/>
          </a:xfrm>
        </p:spPr>
        <p:txBody>
          <a:bodyPr>
            <a:normAutofit fontScale="90000"/>
          </a:bodyPr>
          <a:lstStyle/>
          <a:p>
            <a:r>
              <a:rPr lang="en-US" b="1" dirty="0" smtClean="0"/>
              <a:t>Current Progress in computational metabolomics</a:t>
            </a:r>
            <a:br>
              <a:rPr lang="en-US" b="1" dirty="0" smtClean="0"/>
            </a:br>
            <a:r>
              <a:rPr lang="en-US" sz="2000" b="1" dirty="0" smtClean="0"/>
              <a:t/>
            </a:r>
            <a:br>
              <a:rPr lang="en-US" sz="2000" b="1" dirty="0" smtClean="0"/>
            </a:br>
            <a:r>
              <a:rPr lang="en-US" sz="2000" b="1" dirty="0" smtClean="0"/>
              <a:t>2007 Briefings in Bioinformatics</a:t>
            </a:r>
            <a:r>
              <a:rPr lang="en-US" sz="2000" b="1" dirty="0" smtClean="0"/>
              <a:t/>
            </a:r>
            <a:br>
              <a:rPr lang="en-US" sz="2000" b="1" dirty="0" smtClean="0"/>
            </a:br>
            <a:endParaRPr lang="en-US" sz="2000" dirty="0"/>
          </a:p>
        </p:txBody>
      </p:sp>
      <p:sp>
        <p:nvSpPr>
          <p:cNvPr id="3" name="Subtitle 2"/>
          <p:cNvSpPr>
            <a:spLocks noGrp="1"/>
          </p:cNvSpPr>
          <p:nvPr>
            <p:ph type="subTitle" idx="1"/>
          </p:nvPr>
        </p:nvSpPr>
        <p:spPr>
          <a:xfrm>
            <a:off x="1371600" y="3598958"/>
            <a:ext cx="6400800" cy="1752600"/>
          </a:xfrm>
        </p:spPr>
        <p:txBody>
          <a:bodyPr>
            <a:normAutofit fontScale="70000" lnSpcReduction="20000"/>
          </a:bodyPr>
          <a:lstStyle/>
          <a:p>
            <a:r>
              <a:rPr lang="en-US" b="1" dirty="0" smtClean="0"/>
              <a:t>Presenters</a:t>
            </a:r>
          </a:p>
          <a:p>
            <a:endParaRPr lang="en-US" dirty="0" smtClean="0"/>
          </a:p>
          <a:p>
            <a:r>
              <a:rPr lang="en-US" dirty="0" smtClean="0"/>
              <a:t>Alan Baer</a:t>
            </a:r>
          </a:p>
          <a:p>
            <a:r>
              <a:rPr lang="en-US" dirty="0" err="1" smtClean="0"/>
              <a:t>Sumana</a:t>
            </a:r>
            <a:r>
              <a:rPr lang="en-US" dirty="0" smtClean="0"/>
              <a:t> </a:t>
            </a:r>
            <a:r>
              <a:rPr lang="en-US" dirty="0" err="1" smtClean="0"/>
              <a:t>Kalyanasundaram</a:t>
            </a:r>
            <a:endParaRPr lang="en-US" dirty="0" smtClean="0"/>
          </a:p>
          <a:p>
            <a:r>
              <a:rPr lang="en-US" dirty="0" smtClean="0"/>
              <a:t>Adam Fleming</a:t>
            </a:r>
          </a:p>
          <a:p>
            <a:endParaRPr lang="en-US" dirty="0"/>
          </a:p>
        </p:txBody>
      </p:sp>
    </p:spTree>
    <p:extLst>
      <p:ext uri="{BB962C8B-B14F-4D97-AF65-F5344CB8AC3E}">
        <p14:creationId xmlns:p14="http://schemas.microsoft.com/office/powerpoint/2010/main" val="282163719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pPr fontAlgn="auto">
              <a:spcAft>
                <a:spcPts val="0"/>
              </a:spcAft>
              <a:buFont typeface="Wingdings 2"/>
              <a:buNone/>
              <a:defRPr/>
            </a:pPr>
            <a:endParaRPr lang="en-US" dirty="0">
              <a:ea typeface="+mn-ea"/>
            </a:endParaRPr>
          </a:p>
        </p:txBody>
      </p:sp>
      <p:sp>
        <p:nvSpPr>
          <p:cNvPr id="13314" name="Title 1"/>
          <p:cNvSpPr>
            <a:spLocks noGrp="1"/>
          </p:cNvSpPr>
          <p:nvPr>
            <p:ph type="ctrTitle"/>
          </p:nvPr>
        </p:nvSpPr>
        <p:spPr/>
        <p:txBody>
          <a:bodyPr/>
          <a:lstStyle/>
          <a:p>
            <a:r>
              <a:rPr lang="en-US" smtClean="0"/>
              <a:t>Metabolomic LIMS and Data Standards</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577850"/>
          </a:xfrm>
        </p:spPr>
        <p:txBody>
          <a:bodyPr>
            <a:normAutofit fontScale="90000"/>
          </a:bodyPr>
          <a:lstStyle/>
          <a:p>
            <a:pPr fontAlgn="auto">
              <a:spcAft>
                <a:spcPts val="0"/>
              </a:spcAft>
              <a:defRPr/>
            </a:pPr>
            <a:endParaRPr lang="en-US" dirty="0">
              <a:ea typeface="+mj-ea"/>
            </a:endParaRPr>
          </a:p>
        </p:txBody>
      </p:sp>
      <p:sp>
        <p:nvSpPr>
          <p:cNvPr id="3" name="Content Placeholder 2"/>
          <p:cNvSpPr>
            <a:spLocks noGrp="1"/>
          </p:cNvSpPr>
          <p:nvPr>
            <p:ph sz="quarter" idx="1"/>
          </p:nvPr>
        </p:nvSpPr>
        <p:spPr>
          <a:xfrm>
            <a:off x="301625" y="1527175"/>
            <a:ext cx="8504238" cy="4572000"/>
          </a:xfrm>
        </p:spPr>
        <p:txBody>
          <a:bodyPr>
            <a:normAutofit/>
          </a:bodyPr>
          <a:lstStyle/>
          <a:p>
            <a:pPr marL="0" indent="0" fontAlgn="auto">
              <a:spcAft>
                <a:spcPts val="0"/>
              </a:spcAft>
              <a:buFont typeface="Wingdings 2"/>
              <a:buNone/>
              <a:defRPr/>
            </a:pPr>
            <a:r>
              <a:rPr lang="en-US" sz="2400" dirty="0" smtClean="0">
                <a:ea typeface="+mn-ea"/>
              </a:rPr>
              <a:t>To make metabolomics fully integrated with </a:t>
            </a:r>
            <a:r>
              <a:rPr lang="en-US" sz="2400" dirty="0" err="1" smtClean="0">
                <a:ea typeface="+mn-ea"/>
              </a:rPr>
              <a:t>omics</a:t>
            </a:r>
            <a:r>
              <a:rPr lang="en-US" sz="2400" dirty="0" smtClean="0">
                <a:ea typeface="+mn-ea"/>
              </a:rPr>
              <a:t> the data has to be:</a:t>
            </a:r>
          </a:p>
          <a:p>
            <a:pPr marL="274320" indent="-274320" fontAlgn="auto">
              <a:spcAft>
                <a:spcPts val="0"/>
              </a:spcAft>
              <a:buFont typeface="Wingdings 2"/>
              <a:buChar char=""/>
              <a:defRPr/>
            </a:pPr>
            <a:r>
              <a:rPr lang="en-US" sz="2400" dirty="0" smtClean="0">
                <a:ea typeface="+mn-ea"/>
              </a:rPr>
              <a:t>Managed</a:t>
            </a:r>
          </a:p>
          <a:p>
            <a:pPr marL="274320" indent="-274320" fontAlgn="auto">
              <a:spcAft>
                <a:spcPts val="0"/>
              </a:spcAft>
              <a:buFont typeface="Wingdings 2"/>
              <a:buChar char=""/>
              <a:defRPr/>
            </a:pPr>
            <a:r>
              <a:rPr lang="en-US" sz="2400" dirty="0" smtClean="0">
                <a:ea typeface="+mn-ea"/>
              </a:rPr>
              <a:t>Stored</a:t>
            </a:r>
          </a:p>
          <a:p>
            <a:pPr marL="274320" indent="-274320" fontAlgn="auto">
              <a:spcAft>
                <a:spcPts val="0"/>
              </a:spcAft>
              <a:buFont typeface="Wingdings 2"/>
              <a:buChar char=""/>
              <a:defRPr/>
            </a:pPr>
            <a:r>
              <a:rPr lang="en-US" sz="2400" dirty="0" smtClean="0">
                <a:ea typeface="+mn-ea"/>
              </a:rPr>
              <a:t>Standardized</a:t>
            </a:r>
          </a:p>
          <a:p>
            <a:pPr marL="0" indent="0" fontAlgn="auto">
              <a:spcAft>
                <a:spcPts val="0"/>
              </a:spcAft>
              <a:buFont typeface="Wingdings 2"/>
              <a:buNone/>
              <a:defRPr/>
            </a:pPr>
            <a:r>
              <a:rPr lang="en-US" sz="2400" dirty="0">
                <a:ea typeface="+mn-ea"/>
              </a:rPr>
              <a:t>S</a:t>
            </a:r>
            <a:r>
              <a:rPr lang="en-US" sz="2400" dirty="0" smtClean="0">
                <a:ea typeface="+mn-ea"/>
              </a:rPr>
              <a:t>tandardization </a:t>
            </a:r>
            <a:r>
              <a:rPr lang="en-US" sz="2400" dirty="0">
                <a:ea typeface="+mn-ea"/>
              </a:rPr>
              <a:t>efforts proved to be critical to the success and growing uniformity of many techniques in genomics, </a:t>
            </a:r>
            <a:r>
              <a:rPr lang="en-US" sz="2400" dirty="0" err="1" smtClean="0">
                <a:ea typeface="+mn-ea"/>
              </a:rPr>
              <a:t>transcriptomics</a:t>
            </a:r>
            <a:r>
              <a:rPr lang="en-US" sz="2400" dirty="0" smtClean="0">
                <a:ea typeface="+mn-ea"/>
              </a:rPr>
              <a:t> </a:t>
            </a:r>
            <a:r>
              <a:rPr lang="en-US" sz="2400" dirty="0">
                <a:ea typeface="+mn-ea"/>
              </a:rPr>
              <a:t>and </a:t>
            </a:r>
            <a:r>
              <a:rPr lang="en-US" sz="2400" dirty="0" smtClean="0">
                <a:ea typeface="+mn-ea"/>
              </a:rPr>
              <a:t>proteomics</a:t>
            </a:r>
          </a:p>
          <a:p>
            <a:pPr marL="0" indent="0" fontAlgn="auto">
              <a:spcAft>
                <a:spcPts val="0"/>
              </a:spcAft>
              <a:buFont typeface="Wingdings 2"/>
              <a:buNone/>
              <a:defRPr/>
            </a:pPr>
            <a:r>
              <a:rPr lang="en-US" sz="2400" dirty="0">
                <a:ea typeface="+mn-ea"/>
              </a:rPr>
              <a:t>A</a:t>
            </a:r>
            <a:r>
              <a:rPr lang="en-US" sz="2400" dirty="0" smtClean="0">
                <a:ea typeface="+mn-ea"/>
              </a:rPr>
              <a:t>chieving </a:t>
            </a:r>
            <a:r>
              <a:rPr lang="en-US" sz="2400" dirty="0">
                <a:ea typeface="+mn-ea"/>
              </a:rPr>
              <a:t>data standardization </a:t>
            </a:r>
            <a:r>
              <a:rPr lang="en-US" sz="2400" dirty="0" smtClean="0">
                <a:ea typeface="+mn-ea"/>
              </a:rPr>
              <a:t>through </a:t>
            </a:r>
            <a:r>
              <a:rPr lang="en-US" sz="2400" dirty="0">
                <a:ea typeface="+mn-ea"/>
              </a:rPr>
              <a:t>the development, distribution and widespread use of mark-up languages (XML, </a:t>
            </a:r>
            <a:r>
              <a:rPr lang="en-US" sz="2400" dirty="0" err="1">
                <a:ea typeface="+mn-ea"/>
              </a:rPr>
              <a:t>CellML</a:t>
            </a:r>
            <a:r>
              <a:rPr lang="en-US" sz="2400" dirty="0">
                <a:ea typeface="+mn-ea"/>
              </a:rPr>
              <a:t>, SBML) and bio-ontologies</a:t>
            </a:r>
            <a:endParaRPr lang="en-US" sz="2400" dirty="0" smtClean="0">
              <a:ea typeface="+mn-ea"/>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dirty="0" smtClean="0"/>
              <a:t>Mark-up Languages</a:t>
            </a:r>
          </a:p>
        </p:txBody>
      </p:sp>
      <p:sp>
        <p:nvSpPr>
          <p:cNvPr id="3" name="Content Placeholder 2"/>
          <p:cNvSpPr>
            <a:spLocks noGrp="1"/>
          </p:cNvSpPr>
          <p:nvPr>
            <p:ph sz="quarter" idx="1"/>
          </p:nvPr>
        </p:nvSpPr>
        <p:spPr>
          <a:xfrm>
            <a:off x="301625" y="1527175"/>
            <a:ext cx="8504238" cy="4572000"/>
          </a:xfrm>
        </p:spPr>
        <p:txBody>
          <a:bodyPr>
            <a:normAutofit fontScale="92500"/>
          </a:bodyPr>
          <a:lstStyle/>
          <a:p>
            <a:pPr marL="274320" indent="-274320" fontAlgn="auto">
              <a:spcAft>
                <a:spcPts val="0"/>
              </a:spcAft>
              <a:buFont typeface="Wingdings 2"/>
              <a:buChar char=""/>
              <a:defRPr/>
            </a:pPr>
            <a:r>
              <a:rPr lang="en-US" dirty="0" smtClean="0">
                <a:ea typeface="+mn-ea"/>
              </a:rPr>
              <a:t>XML</a:t>
            </a:r>
          </a:p>
          <a:p>
            <a:pPr marL="548640" lvl="1" indent="-274320" fontAlgn="auto">
              <a:spcAft>
                <a:spcPts val="0"/>
              </a:spcAft>
              <a:buFont typeface="Wingdings"/>
              <a:buChar char=""/>
              <a:defRPr/>
            </a:pPr>
            <a:r>
              <a:rPr lang="en-US" dirty="0" smtClean="0">
                <a:ea typeface="+mn-ea"/>
              </a:rPr>
              <a:t>Transport and store data</a:t>
            </a:r>
          </a:p>
          <a:p>
            <a:pPr marL="274320" indent="-274320" fontAlgn="auto">
              <a:spcAft>
                <a:spcPts val="0"/>
              </a:spcAft>
              <a:buFont typeface="Wingdings 2"/>
              <a:buChar char=""/>
              <a:defRPr/>
            </a:pPr>
            <a:r>
              <a:rPr lang="en-US" dirty="0" err="1" smtClean="0">
                <a:ea typeface="+mn-ea"/>
              </a:rPr>
              <a:t>CellML</a:t>
            </a:r>
            <a:r>
              <a:rPr lang="en-US" dirty="0" smtClean="0">
                <a:ea typeface="+mn-ea"/>
              </a:rPr>
              <a:t> </a:t>
            </a:r>
          </a:p>
          <a:p>
            <a:pPr marL="548640" lvl="1" indent="-274320" fontAlgn="auto">
              <a:spcAft>
                <a:spcPts val="0"/>
              </a:spcAft>
              <a:buFont typeface="Wingdings"/>
              <a:buChar char=""/>
              <a:defRPr/>
            </a:pPr>
            <a:r>
              <a:rPr lang="en-US" dirty="0">
                <a:ea typeface="+mn-ea"/>
              </a:rPr>
              <a:t>Store and exchange computer based mathematical models</a:t>
            </a:r>
          </a:p>
          <a:p>
            <a:pPr marL="548640" lvl="1" indent="-274320" fontAlgn="auto">
              <a:spcAft>
                <a:spcPts val="0"/>
              </a:spcAft>
              <a:buFont typeface="Wingdings"/>
              <a:buChar char=""/>
              <a:defRPr/>
            </a:pPr>
            <a:r>
              <a:rPr lang="en-US" dirty="0">
                <a:ea typeface="+mn-ea"/>
              </a:rPr>
              <a:t>Share models even if they use different modeling tools</a:t>
            </a:r>
          </a:p>
          <a:p>
            <a:pPr marL="548640" lvl="1" indent="-274320" fontAlgn="auto">
              <a:spcAft>
                <a:spcPts val="0"/>
              </a:spcAft>
              <a:buFont typeface="Wingdings"/>
              <a:buChar char=""/>
              <a:defRPr/>
            </a:pPr>
            <a:r>
              <a:rPr lang="en-US" dirty="0">
                <a:ea typeface="+mn-ea"/>
              </a:rPr>
              <a:t>Reuse components from one model to another</a:t>
            </a:r>
            <a:r>
              <a:rPr lang="en-US" dirty="0" smtClean="0">
                <a:ea typeface="+mn-ea"/>
              </a:rPr>
              <a:t>.</a:t>
            </a:r>
          </a:p>
          <a:p>
            <a:pPr marL="274320" indent="-274320" fontAlgn="auto">
              <a:spcAft>
                <a:spcPts val="0"/>
              </a:spcAft>
              <a:buFont typeface="Wingdings 2"/>
              <a:buChar char=""/>
              <a:defRPr/>
            </a:pPr>
            <a:r>
              <a:rPr lang="en-US" dirty="0" smtClean="0">
                <a:ea typeface="+mn-ea"/>
              </a:rPr>
              <a:t>SBML</a:t>
            </a:r>
          </a:p>
          <a:p>
            <a:pPr marL="548640" lvl="1" indent="-274320" fontAlgn="auto">
              <a:spcAft>
                <a:spcPts val="0"/>
              </a:spcAft>
              <a:buFont typeface="Wingdings"/>
              <a:buChar char=""/>
              <a:defRPr/>
            </a:pPr>
            <a:r>
              <a:rPr lang="en-US" dirty="0" smtClean="0">
                <a:ea typeface="+mn-ea"/>
              </a:rPr>
              <a:t>Machine-readable format for representing models</a:t>
            </a:r>
          </a:p>
          <a:p>
            <a:pPr marL="457200" lvl="1" indent="0" fontAlgn="auto">
              <a:spcAft>
                <a:spcPts val="0"/>
              </a:spcAft>
              <a:buFont typeface="Wingdings"/>
              <a:buNone/>
              <a:defRPr/>
            </a:pPr>
            <a:endParaRPr lang="en-US" dirty="0" smtClean="0">
              <a:ea typeface="+mn-ea"/>
            </a:endParaRPr>
          </a:p>
          <a:p>
            <a:pPr marL="548640" lvl="1" indent="-274320" fontAlgn="auto">
              <a:spcAft>
                <a:spcPts val="0"/>
              </a:spcAft>
              <a:buFont typeface="Wingdings"/>
              <a:buChar char=""/>
              <a:defRPr/>
            </a:pPr>
            <a:endParaRPr lang="en-US" dirty="0" smtClean="0">
              <a:ea typeface="+mn-ea"/>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n-US" dirty="0" smtClean="0"/>
              <a:t>Challenges &amp; Solution</a:t>
            </a:r>
          </a:p>
        </p:txBody>
      </p:sp>
      <p:sp>
        <p:nvSpPr>
          <p:cNvPr id="3" name="Content Placeholder 2"/>
          <p:cNvSpPr>
            <a:spLocks noGrp="1"/>
          </p:cNvSpPr>
          <p:nvPr>
            <p:ph sz="quarter" idx="1"/>
          </p:nvPr>
        </p:nvSpPr>
        <p:spPr>
          <a:xfrm>
            <a:off x="301625" y="1527175"/>
            <a:ext cx="8504238" cy="4572000"/>
          </a:xfrm>
        </p:spPr>
        <p:txBody>
          <a:bodyPr>
            <a:normAutofit fontScale="92500"/>
          </a:bodyPr>
          <a:lstStyle/>
          <a:p>
            <a:pPr marL="274320" indent="-274320" fontAlgn="auto">
              <a:spcAft>
                <a:spcPts val="0"/>
              </a:spcAft>
              <a:buFont typeface="Wingdings 2"/>
              <a:buChar char=""/>
              <a:defRPr/>
            </a:pPr>
            <a:r>
              <a:rPr lang="en-US" sz="2400" dirty="0">
                <a:ea typeface="+mn-ea"/>
              </a:rPr>
              <a:t>key challenges in computational metabolomics lies in developing standardized protocols for converting and archiving instrument data to a common format suitable for any kind of mathematical </a:t>
            </a:r>
            <a:r>
              <a:rPr lang="en-US" sz="2400" dirty="0" smtClean="0">
                <a:ea typeface="+mn-ea"/>
              </a:rPr>
              <a:t>analysis</a:t>
            </a:r>
          </a:p>
          <a:p>
            <a:pPr marL="274320" indent="-274320" fontAlgn="auto">
              <a:spcAft>
                <a:spcPts val="0"/>
              </a:spcAft>
              <a:buFont typeface="Wingdings 2"/>
              <a:buChar char=""/>
              <a:defRPr/>
            </a:pPr>
            <a:r>
              <a:rPr lang="en-US" sz="2400" dirty="0" smtClean="0">
                <a:ea typeface="+mn-ea"/>
              </a:rPr>
              <a:t>Solution</a:t>
            </a:r>
          </a:p>
          <a:p>
            <a:pPr marL="548640" lvl="1" indent="-274320" fontAlgn="auto">
              <a:spcAft>
                <a:spcPts val="0"/>
              </a:spcAft>
              <a:buFont typeface="Wingdings"/>
              <a:buChar char=""/>
              <a:defRPr/>
            </a:pPr>
            <a:r>
              <a:rPr lang="en-US" sz="2400" dirty="0" err="1" smtClean="0">
                <a:ea typeface="+mn-ea"/>
              </a:rPr>
              <a:t>NetCDF</a:t>
            </a:r>
            <a:r>
              <a:rPr lang="en-US" sz="2400" dirty="0" smtClean="0">
                <a:ea typeface="+mn-ea"/>
              </a:rPr>
              <a:t> (Network Common Data Form)</a:t>
            </a:r>
          </a:p>
          <a:p>
            <a:pPr marL="822960" lvl="2" fontAlgn="auto">
              <a:spcAft>
                <a:spcPts val="0"/>
              </a:spcAft>
              <a:buClr>
                <a:schemeClr val="accent3"/>
              </a:buClr>
              <a:buFont typeface="Wingdings 2"/>
              <a:buChar char=""/>
              <a:defRPr/>
            </a:pPr>
            <a:r>
              <a:rPr lang="en-US" dirty="0" err="1" smtClean="0">
                <a:ea typeface="+mn-ea"/>
              </a:rPr>
              <a:t>Mahine</a:t>
            </a:r>
            <a:r>
              <a:rPr lang="en-US" dirty="0" smtClean="0">
                <a:ea typeface="+mn-ea"/>
              </a:rPr>
              <a:t>-independent file protocol for creating, sharing, saving scientific data of any kind.</a:t>
            </a:r>
          </a:p>
          <a:p>
            <a:pPr marL="822960" lvl="2" fontAlgn="auto">
              <a:spcAft>
                <a:spcPts val="0"/>
              </a:spcAft>
              <a:buClr>
                <a:schemeClr val="accent3"/>
              </a:buClr>
              <a:buFont typeface="Wingdings 2"/>
              <a:buChar char=""/>
              <a:defRPr/>
            </a:pPr>
            <a:r>
              <a:rPr lang="en-US" dirty="0" smtClean="0">
                <a:ea typeface="+mn-ea"/>
              </a:rPr>
              <a:t>Self-describing, portable, directly accessible, </a:t>
            </a:r>
            <a:r>
              <a:rPr lang="en-US" dirty="0" err="1" smtClean="0">
                <a:ea typeface="+mn-ea"/>
              </a:rPr>
              <a:t>appendable</a:t>
            </a:r>
            <a:r>
              <a:rPr lang="en-US" dirty="0" smtClean="0">
                <a:ea typeface="+mn-ea"/>
              </a:rPr>
              <a:t>, sharable and </a:t>
            </a:r>
            <a:r>
              <a:rPr lang="en-US" dirty="0" err="1" smtClean="0">
                <a:ea typeface="+mn-ea"/>
              </a:rPr>
              <a:t>archivable</a:t>
            </a:r>
            <a:endParaRPr lang="en-US" dirty="0" smtClean="0">
              <a:ea typeface="+mn-ea"/>
            </a:endParaRPr>
          </a:p>
          <a:p>
            <a:pPr marL="548640" lvl="1" indent="-274320" fontAlgn="auto">
              <a:spcAft>
                <a:spcPts val="0"/>
              </a:spcAft>
              <a:buFont typeface="Wingdings"/>
              <a:buChar char=""/>
              <a:defRPr/>
            </a:pPr>
            <a:r>
              <a:rPr lang="en-US" sz="2400" dirty="0" smtClean="0">
                <a:ea typeface="+mn-ea"/>
              </a:rPr>
              <a:t>ANDI (analytical data interchange protocol)</a:t>
            </a:r>
          </a:p>
          <a:p>
            <a:pPr marL="822960" lvl="2" fontAlgn="auto">
              <a:spcAft>
                <a:spcPts val="0"/>
              </a:spcAft>
              <a:buClr>
                <a:schemeClr val="accent3"/>
              </a:buClr>
              <a:buFont typeface="Wingdings 2"/>
              <a:buChar char=""/>
              <a:defRPr/>
            </a:pPr>
            <a:r>
              <a:rPr lang="en-US" dirty="0" smtClean="0">
                <a:ea typeface="+mn-ea"/>
              </a:rPr>
              <a:t>Specific protocol for saving HPLC, UPLC, CE, FTIR, and mass spectrometry data.</a:t>
            </a:r>
          </a:p>
          <a:p>
            <a:pPr marL="822960" lvl="2" fontAlgn="auto">
              <a:spcAft>
                <a:spcPts val="0"/>
              </a:spcAft>
              <a:buClr>
                <a:schemeClr val="accent3"/>
              </a:buClr>
              <a:buFont typeface="Wingdings 2"/>
              <a:buChar char=""/>
              <a:defRPr/>
            </a:pPr>
            <a:endParaRPr lang="en-US" dirty="0">
              <a:ea typeface="+mn-ea"/>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dirty="0" smtClean="0"/>
              <a:t>LIMS</a:t>
            </a:r>
          </a:p>
        </p:txBody>
      </p:sp>
      <p:sp>
        <p:nvSpPr>
          <p:cNvPr id="17410" name="Content Placeholder 2"/>
          <p:cNvSpPr>
            <a:spLocks noGrp="1"/>
          </p:cNvSpPr>
          <p:nvPr>
            <p:ph sz="quarter" idx="1"/>
          </p:nvPr>
        </p:nvSpPr>
        <p:spPr>
          <a:xfrm>
            <a:off x="301625" y="1527175"/>
            <a:ext cx="8504238" cy="4572000"/>
          </a:xfrm>
        </p:spPr>
        <p:txBody>
          <a:bodyPr/>
          <a:lstStyle/>
          <a:p>
            <a:r>
              <a:rPr lang="en-US" sz="2400" smtClean="0"/>
              <a:t>Computer software system that is used in the laboratory for the management of samples, laboratory users, instruments, standards, workflow automation and other laboratory functions</a:t>
            </a:r>
          </a:p>
          <a:p>
            <a:r>
              <a:rPr lang="en-US" sz="2400" smtClean="0"/>
              <a:t>Electronic-record-keeping systems.</a:t>
            </a:r>
          </a:p>
          <a:p>
            <a:r>
              <a:rPr lang="en-US" sz="2400" smtClean="0"/>
              <a:t>Coordinating large-scale, multi-lab or multi-investigator. projects Supports data time stamps and regular back up, resource (equipment) and personnel management, data validation, lab audits and the maintenance of lab and data security (an audit trail)</a:t>
            </a:r>
          </a:p>
          <a:p>
            <a:r>
              <a:rPr lang="en-US" sz="2400" smtClean="0"/>
              <a:t>Designed to handle large quantity of data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err="1" smtClean="0"/>
              <a:t>Metabolomic</a:t>
            </a:r>
            <a:r>
              <a:rPr lang="en-US" dirty="0" smtClean="0"/>
              <a:t> LIMS</a:t>
            </a:r>
          </a:p>
        </p:txBody>
      </p:sp>
      <p:sp>
        <p:nvSpPr>
          <p:cNvPr id="18434" name="Content Placeholder 2"/>
          <p:cNvSpPr>
            <a:spLocks noGrp="1"/>
          </p:cNvSpPr>
          <p:nvPr>
            <p:ph sz="quarter" idx="1"/>
          </p:nvPr>
        </p:nvSpPr>
        <p:spPr>
          <a:xfrm>
            <a:off x="301625" y="1527175"/>
            <a:ext cx="8504238" cy="4572000"/>
          </a:xfrm>
        </p:spPr>
        <p:txBody>
          <a:bodyPr/>
          <a:lstStyle/>
          <a:p>
            <a:r>
              <a:rPr lang="en-US" sz="2400" dirty="0" smtClean="0"/>
              <a:t>Just beginning to be developed and implemented</a:t>
            </a:r>
          </a:p>
          <a:p>
            <a:r>
              <a:rPr lang="en-US" sz="2400" dirty="0" err="1" smtClean="0"/>
              <a:t>SetupX</a:t>
            </a:r>
            <a:r>
              <a:rPr lang="en-US" sz="2400" dirty="0" smtClean="0"/>
              <a:t> </a:t>
            </a:r>
          </a:p>
          <a:p>
            <a:pPr lvl="1"/>
            <a:r>
              <a:rPr lang="en-US" sz="2000" dirty="0" smtClean="0"/>
              <a:t>Developed by </a:t>
            </a:r>
            <a:r>
              <a:rPr lang="en-US" sz="2000" dirty="0" err="1" smtClean="0"/>
              <a:t>Fiehn</a:t>
            </a:r>
            <a:r>
              <a:rPr lang="en-US" sz="2000" dirty="0" smtClean="0"/>
              <a:t> laboratory at UCSD </a:t>
            </a:r>
          </a:p>
          <a:p>
            <a:pPr lvl="1"/>
            <a:r>
              <a:rPr lang="en-US" sz="2000" dirty="0" smtClean="0"/>
              <a:t>Web-based</a:t>
            </a:r>
          </a:p>
          <a:p>
            <a:pPr lvl="1"/>
            <a:r>
              <a:rPr lang="en-US" sz="2000" dirty="0" smtClean="0"/>
              <a:t>XML compatible and built around a relational database management</a:t>
            </a:r>
          </a:p>
          <a:p>
            <a:pPr lvl="1"/>
            <a:r>
              <a:rPr lang="en-US" sz="2000" dirty="0" smtClean="0"/>
              <a:t>Displays GC-MS metabolic data through its metabolic annotation database called </a:t>
            </a:r>
            <a:r>
              <a:rPr lang="en-US" sz="2000" b="1" dirty="0" err="1" smtClean="0"/>
              <a:t>BinBase</a:t>
            </a:r>
            <a:endParaRPr lang="en-US" sz="2000" b="1" dirty="0" smtClean="0"/>
          </a:p>
          <a:p>
            <a:pPr lvl="1"/>
            <a:r>
              <a:rPr lang="en-US" sz="2000" dirty="0" smtClean="0"/>
              <a:t>Originally based on </a:t>
            </a:r>
            <a:r>
              <a:rPr lang="en-US" sz="2000" dirty="0" err="1" smtClean="0"/>
              <a:t>ArMet</a:t>
            </a:r>
            <a:endParaRPr lang="en-US" sz="2000" dirty="0" smtClean="0"/>
          </a:p>
          <a:p>
            <a:pPr lvl="1"/>
            <a:r>
              <a:rPr lang="en-US" sz="2000" dirty="0" smtClean="0"/>
              <a:t>Very flexible , handles wide variety of </a:t>
            </a:r>
            <a:r>
              <a:rPr lang="en-US" sz="2000" dirty="0" err="1" smtClean="0"/>
              <a:t>BioSources</a:t>
            </a:r>
            <a:r>
              <a:rPr lang="en-US" sz="2000" dirty="0" smtClean="0"/>
              <a:t> and Treatments</a:t>
            </a:r>
          </a:p>
          <a:p>
            <a:pPr lvl="1"/>
            <a:r>
              <a:rPr lang="en-US" sz="2000" dirty="0" smtClean="0"/>
              <a:t>Uses publicly available taxonomic and ontology repositories</a:t>
            </a:r>
          </a:p>
          <a:p>
            <a:pPr lvl="1"/>
            <a:r>
              <a:rPr lang="en-US" sz="2000" dirty="0" smtClean="0"/>
              <a:t>Uses NCBI taxonomy tables to enable generalized queries</a:t>
            </a:r>
          </a:p>
          <a:p>
            <a:pPr lvl="1"/>
            <a:r>
              <a:rPr lang="en-US" sz="2000" dirty="0" smtClean="0"/>
              <a:t>Well designed and well tested.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err="1" smtClean="0"/>
              <a:t>Metabolomic</a:t>
            </a:r>
            <a:r>
              <a:rPr lang="en-US" dirty="0" smtClean="0"/>
              <a:t> LIMS</a:t>
            </a:r>
          </a:p>
        </p:txBody>
      </p:sp>
      <p:sp>
        <p:nvSpPr>
          <p:cNvPr id="3" name="Content Placeholder 2"/>
          <p:cNvSpPr>
            <a:spLocks noGrp="1"/>
          </p:cNvSpPr>
          <p:nvPr>
            <p:ph sz="quarter" idx="1"/>
          </p:nvPr>
        </p:nvSpPr>
        <p:spPr>
          <a:xfrm>
            <a:off x="301625" y="1527175"/>
            <a:ext cx="8504238" cy="4572000"/>
          </a:xfrm>
        </p:spPr>
        <p:txBody>
          <a:bodyPr>
            <a:normAutofit fontScale="92500" lnSpcReduction="10000"/>
          </a:bodyPr>
          <a:lstStyle/>
          <a:p>
            <a:pPr>
              <a:lnSpc>
                <a:spcPct val="80000"/>
              </a:lnSpc>
            </a:pPr>
            <a:r>
              <a:rPr lang="en-US" b="1" dirty="0" smtClean="0"/>
              <a:t>Sesame</a:t>
            </a:r>
          </a:p>
          <a:p>
            <a:pPr lvl="1">
              <a:lnSpc>
                <a:spcPct val="80000"/>
              </a:lnSpc>
            </a:pPr>
            <a:r>
              <a:rPr lang="en-US" dirty="0" smtClean="0"/>
              <a:t>Web-based, platform-independent </a:t>
            </a:r>
            <a:r>
              <a:rPr lang="en-US" dirty="0" err="1" smtClean="0"/>
              <a:t>metabolomic</a:t>
            </a:r>
            <a:r>
              <a:rPr lang="en-US" dirty="0" smtClean="0"/>
              <a:t> LIMS</a:t>
            </a:r>
          </a:p>
          <a:p>
            <a:pPr lvl="1">
              <a:lnSpc>
                <a:spcPct val="80000"/>
              </a:lnSpc>
            </a:pPr>
            <a:r>
              <a:rPr lang="en-US" dirty="0" smtClean="0"/>
              <a:t>RDMS (SQL and JAVA)</a:t>
            </a:r>
          </a:p>
          <a:p>
            <a:pPr lvl="1">
              <a:lnSpc>
                <a:spcPct val="80000"/>
              </a:lnSpc>
            </a:pPr>
            <a:r>
              <a:rPr lang="en-US" dirty="0" smtClean="0"/>
              <a:t>NMR-based structural genomics studies</a:t>
            </a:r>
          </a:p>
          <a:p>
            <a:pPr lvl="1">
              <a:lnSpc>
                <a:spcPct val="80000"/>
              </a:lnSpc>
            </a:pPr>
            <a:r>
              <a:rPr lang="en-US" dirty="0" smtClean="0"/>
              <a:t>Tools to facilitate collaborative analysis, access and visualization of data</a:t>
            </a:r>
          </a:p>
          <a:p>
            <a:pPr lvl="1">
              <a:lnSpc>
                <a:spcPct val="80000"/>
              </a:lnSpc>
            </a:pPr>
            <a:r>
              <a:rPr lang="en-US" dirty="0" smtClean="0"/>
              <a:t>Sample tracking and bar coding , SOP or procedures</a:t>
            </a:r>
          </a:p>
          <a:p>
            <a:pPr lvl="1">
              <a:lnSpc>
                <a:spcPct val="80000"/>
              </a:lnSpc>
            </a:pPr>
            <a:r>
              <a:rPr lang="en-US" altLang="en-US" dirty="0" smtClean="0"/>
              <a:t>‘</a:t>
            </a:r>
            <a:r>
              <a:rPr lang="en-US" dirty="0" smtClean="0"/>
              <a:t>Lamp</a:t>
            </a:r>
            <a:r>
              <a:rPr lang="en-US" altLang="en-US" dirty="0" smtClean="0"/>
              <a:t>’</a:t>
            </a:r>
            <a:r>
              <a:rPr lang="en-US" dirty="0" smtClean="0"/>
              <a:t> for metabolomics- </a:t>
            </a:r>
            <a:r>
              <a:rPr lang="en-US" dirty="0" err="1" smtClean="0"/>
              <a:t>Arabadopsis</a:t>
            </a:r>
            <a:r>
              <a:rPr lang="en-US" dirty="0" smtClean="0"/>
              <a:t> using NMR</a:t>
            </a:r>
          </a:p>
          <a:p>
            <a:pPr lvl="1">
              <a:lnSpc>
                <a:spcPct val="80000"/>
              </a:lnSpc>
            </a:pPr>
            <a:r>
              <a:rPr lang="en-US" dirty="0" smtClean="0"/>
              <a:t>Flexible and adaptable to other biological systems</a:t>
            </a:r>
          </a:p>
          <a:p>
            <a:pPr lvl="1">
              <a:lnSpc>
                <a:spcPct val="80000"/>
              </a:lnSpc>
            </a:pPr>
            <a:r>
              <a:rPr lang="en-US" dirty="0" smtClean="0"/>
              <a:t>Has several </a:t>
            </a:r>
            <a:r>
              <a:rPr lang="en-US" altLang="en-US" dirty="0" smtClean="0"/>
              <a:t>‘</a:t>
            </a:r>
            <a:r>
              <a:rPr lang="en-US" dirty="0" smtClean="0"/>
              <a:t>Views</a:t>
            </a:r>
            <a:r>
              <a:rPr lang="en-US" altLang="en-US" dirty="0" smtClean="0"/>
              <a:t>’</a:t>
            </a:r>
            <a:r>
              <a:rPr lang="en-US" dirty="0" smtClean="0"/>
              <a:t>- components found in </a:t>
            </a:r>
            <a:r>
              <a:rPr lang="en-US" dirty="0" err="1" smtClean="0"/>
              <a:t>metabolomic</a:t>
            </a:r>
            <a:r>
              <a:rPr lang="en-US" dirty="0" smtClean="0"/>
              <a:t> experiments</a:t>
            </a:r>
          </a:p>
          <a:p>
            <a:pPr lvl="1">
              <a:lnSpc>
                <a:spcPct val="80000"/>
              </a:lnSpc>
            </a:pPr>
            <a:r>
              <a:rPr lang="en-US" dirty="0" smtClean="0"/>
              <a:t>Facilitates data capture, editing , process analysis, retrieval and report generation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301625" y="228600"/>
            <a:ext cx="8534400" cy="758825"/>
          </a:xfrm>
        </p:spPr>
        <p:txBody>
          <a:bodyPr>
            <a:normAutofit fontScale="90000"/>
          </a:bodyPr>
          <a:lstStyle/>
          <a:p>
            <a:r>
              <a:rPr lang="en-US" smtClean="0"/>
              <a:t>Spectral Analysis Tools for Metabolomics</a:t>
            </a:r>
          </a:p>
        </p:txBody>
      </p:sp>
      <p:sp>
        <p:nvSpPr>
          <p:cNvPr id="3" name="Content Placeholder 2"/>
          <p:cNvSpPr>
            <a:spLocks noGrp="1"/>
          </p:cNvSpPr>
          <p:nvPr>
            <p:ph sz="half" idx="1"/>
          </p:nvPr>
        </p:nvSpPr>
        <p:spPr>
          <a:xfrm>
            <a:off x="0" y="1600200"/>
            <a:ext cx="4038600" cy="4525963"/>
          </a:xfrm>
        </p:spPr>
        <p:txBody>
          <a:bodyPr>
            <a:normAutofit fontScale="77500" lnSpcReduction="20000"/>
          </a:bodyPr>
          <a:lstStyle/>
          <a:p>
            <a:pPr marL="274320" indent="-274320" fontAlgn="auto">
              <a:spcAft>
                <a:spcPts val="0"/>
              </a:spcAft>
              <a:buFont typeface="Wingdings 2"/>
              <a:buChar char=""/>
              <a:defRPr/>
            </a:pPr>
            <a:r>
              <a:rPr lang="en-US" dirty="0" smtClean="0">
                <a:ea typeface="+mn-ea"/>
              </a:rPr>
              <a:t>Large numbers of metabolites are rapidly measured using non-chemical and non-colorimetric methods such as GC-MS, LC-Ms, CE, FT-MS or NMR spectroscopy</a:t>
            </a:r>
          </a:p>
          <a:p>
            <a:pPr marL="274320" indent="-274320" fontAlgn="auto">
              <a:spcAft>
                <a:spcPts val="0"/>
              </a:spcAft>
              <a:buFont typeface="Wingdings 2"/>
              <a:buChar char=""/>
              <a:defRPr/>
            </a:pPr>
            <a:endParaRPr lang="en-US" dirty="0" smtClean="0">
              <a:ea typeface="+mn-ea"/>
            </a:endParaRPr>
          </a:p>
          <a:p>
            <a:pPr marL="274320" indent="-274320" fontAlgn="auto">
              <a:spcAft>
                <a:spcPts val="0"/>
              </a:spcAft>
              <a:buFont typeface="Wingdings 2"/>
              <a:buChar char=""/>
              <a:defRPr/>
            </a:pPr>
            <a:r>
              <a:rPr lang="en-US" dirty="0" smtClean="0">
                <a:ea typeface="+mn-ea"/>
              </a:rPr>
              <a:t>Two routes for collecting, processing and interpreting </a:t>
            </a:r>
            <a:r>
              <a:rPr lang="en-US" dirty="0" err="1" smtClean="0">
                <a:ea typeface="+mn-ea"/>
              </a:rPr>
              <a:t>metabolomic</a:t>
            </a:r>
            <a:r>
              <a:rPr lang="en-US" dirty="0" smtClean="0">
                <a:ea typeface="+mn-ea"/>
              </a:rPr>
              <a:t> data</a:t>
            </a:r>
          </a:p>
          <a:p>
            <a:pPr marL="548640" lvl="1" indent="-274320" fontAlgn="auto">
              <a:spcAft>
                <a:spcPts val="0"/>
              </a:spcAft>
              <a:buFont typeface="Wingdings"/>
              <a:buChar char=""/>
              <a:defRPr/>
            </a:pPr>
            <a:r>
              <a:rPr lang="en-US" dirty="0" smtClean="0">
                <a:solidFill>
                  <a:schemeClr val="tx1"/>
                </a:solidFill>
                <a:ea typeface="+mn-ea"/>
              </a:rPr>
              <a:t>Spectral patterns and intensities are recorded, compared and used to make diagnoses</a:t>
            </a:r>
          </a:p>
          <a:p>
            <a:pPr marL="548640" lvl="1" indent="-274320" fontAlgn="auto">
              <a:spcAft>
                <a:spcPts val="0"/>
              </a:spcAft>
              <a:buFont typeface="Wingdings"/>
              <a:buChar char=""/>
              <a:defRPr/>
            </a:pPr>
            <a:r>
              <a:rPr lang="en-US" dirty="0" smtClean="0">
                <a:solidFill>
                  <a:schemeClr val="tx1"/>
                </a:solidFill>
                <a:ea typeface="+mn-ea"/>
              </a:rPr>
              <a:t>Target profiling-compounds</a:t>
            </a:r>
          </a:p>
          <a:p>
            <a:pPr marL="457200" lvl="1" indent="0" fontAlgn="auto">
              <a:spcAft>
                <a:spcPts val="0"/>
              </a:spcAft>
              <a:buFont typeface="Wingdings"/>
              <a:buNone/>
              <a:defRPr/>
            </a:pPr>
            <a:r>
              <a:rPr lang="en-US" dirty="0" smtClean="0">
                <a:solidFill>
                  <a:schemeClr val="tx1"/>
                </a:solidFill>
                <a:ea typeface="+mn-ea"/>
              </a:rPr>
              <a:t> are formally identified and quantified </a:t>
            </a:r>
            <a:endParaRPr lang="en-US" dirty="0">
              <a:solidFill>
                <a:schemeClr val="tx1"/>
              </a:solidFill>
              <a:ea typeface="+mn-ea"/>
            </a:endParaRPr>
          </a:p>
        </p:txBody>
      </p:sp>
      <p:sp>
        <p:nvSpPr>
          <p:cNvPr id="7" name="Content Placeholder 6"/>
          <p:cNvSpPr>
            <a:spLocks noGrp="1"/>
          </p:cNvSpPr>
          <p:nvPr>
            <p:ph sz="half" idx="2"/>
          </p:nvPr>
        </p:nvSpPr>
        <p:spPr>
          <a:xfrm>
            <a:off x="4800600" y="1371600"/>
            <a:ext cx="4038600" cy="4681538"/>
          </a:xfrm>
        </p:spPr>
        <p:txBody>
          <a:bodyPr>
            <a:normAutofit fontScale="77500" lnSpcReduction="20000"/>
          </a:bodyPr>
          <a:lstStyle/>
          <a:p>
            <a:pPr marL="274320" indent="-274320" fontAlgn="auto">
              <a:spcAft>
                <a:spcPts val="0"/>
              </a:spcAft>
              <a:buFont typeface="Wingdings 2"/>
              <a:buChar char=""/>
              <a:defRPr/>
            </a:pPr>
            <a:endParaRPr lang="en-US" dirty="0">
              <a:ea typeface="+mn-ea"/>
            </a:endParaRPr>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5538" y="1417638"/>
            <a:ext cx="5021262" cy="42259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5"/>
          <p:cNvSpPr>
            <a:spLocks noGrp="1"/>
          </p:cNvSpPr>
          <p:nvPr>
            <p:ph type="title"/>
          </p:nvPr>
        </p:nvSpPr>
        <p:spPr>
          <a:xfrm>
            <a:off x="301625" y="228600"/>
            <a:ext cx="8534400" cy="758825"/>
          </a:xfrm>
        </p:spPr>
        <p:txBody>
          <a:bodyPr>
            <a:normAutofit fontScale="90000"/>
          </a:bodyPr>
          <a:lstStyle/>
          <a:p>
            <a:r>
              <a:rPr lang="en-US" dirty="0" err="1" smtClean="0"/>
              <a:t>Chemometrics</a:t>
            </a:r>
            <a:r>
              <a:rPr lang="en-US" dirty="0" smtClean="0"/>
              <a:t> and </a:t>
            </a:r>
            <a:r>
              <a:rPr lang="en-US" dirty="0" err="1" smtClean="0"/>
              <a:t>metabolomic</a:t>
            </a:r>
            <a:r>
              <a:rPr lang="en-US" dirty="0" smtClean="0"/>
              <a:t> data</a:t>
            </a:r>
          </a:p>
        </p:txBody>
      </p:sp>
      <p:sp>
        <p:nvSpPr>
          <p:cNvPr id="7" name="Content Placeholder 6"/>
          <p:cNvSpPr>
            <a:spLocks noGrp="1"/>
          </p:cNvSpPr>
          <p:nvPr>
            <p:ph sz="half" idx="1"/>
          </p:nvPr>
        </p:nvSpPr>
        <p:spPr>
          <a:xfrm>
            <a:off x="301625" y="1371600"/>
            <a:ext cx="4038600" cy="4681538"/>
          </a:xfrm>
        </p:spPr>
        <p:txBody>
          <a:bodyPr>
            <a:normAutofit fontScale="77500" lnSpcReduction="20000"/>
          </a:bodyPr>
          <a:lstStyle/>
          <a:p>
            <a:pPr marL="274320" indent="-274320" fontAlgn="auto">
              <a:spcAft>
                <a:spcPts val="0"/>
              </a:spcAft>
              <a:buFont typeface="Wingdings 2"/>
              <a:buChar char=""/>
              <a:defRPr/>
            </a:pPr>
            <a:r>
              <a:rPr lang="en-US" dirty="0" smtClean="0">
                <a:ea typeface="+mn-ea"/>
              </a:rPr>
              <a:t>Application of mathematical, statistical, graphical or symbolic methods to maximize information that can be extracted from chemical or spectral data.</a:t>
            </a:r>
          </a:p>
          <a:p>
            <a:pPr marL="274320" indent="-274320" fontAlgn="auto">
              <a:spcAft>
                <a:spcPts val="0"/>
              </a:spcAft>
              <a:buFont typeface="Wingdings 2"/>
              <a:buChar char=""/>
              <a:defRPr/>
            </a:pPr>
            <a:r>
              <a:rPr lang="en-US" dirty="0" smtClean="0">
                <a:ea typeface="+mn-ea"/>
              </a:rPr>
              <a:t>Extract useful info from complex spectra</a:t>
            </a:r>
          </a:p>
          <a:p>
            <a:pPr marL="274320" indent="-274320" fontAlgn="auto">
              <a:spcAft>
                <a:spcPts val="0"/>
              </a:spcAft>
              <a:buFont typeface="Wingdings 2"/>
              <a:buChar char=""/>
              <a:defRPr/>
            </a:pPr>
            <a:r>
              <a:rPr lang="en-US" dirty="0" smtClean="0">
                <a:ea typeface="+mn-ea"/>
              </a:rPr>
              <a:t>Identifies statistically significant differences between large groups of spectra. </a:t>
            </a:r>
          </a:p>
          <a:p>
            <a:pPr marL="274320" indent="-274320" fontAlgn="auto">
              <a:spcAft>
                <a:spcPts val="0"/>
              </a:spcAft>
              <a:buFont typeface="Wingdings 2"/>
              <a:buChar char=""/>
              <a:defRPr/>
            </a:pPr>
            <a:r>
              <a:rPr lang="en-US" dirty="0" smtClean="0">
                <a:ea typeface="+mn-ea"/>
              </a:rPr>
              <a:t>Uses divide and conquer approach using binned spectrum </a:t>
            </a:r>
            <a:endParaRPr lang="en-US" dirty="0">
              <a:ea typeface="+mn-ea"/>
            </a:endParaRPr>
          </a:p>
        </p:txBody>
      </p:sp>
      <p:sp>
        <p:nvSpPr>
          <p:cNvPr id="8" name="Content Placeholder 7"/>
          <p:cNvSpPr>
            <a:spLocks noGrp="1"/>
          </p:cNvSpPr>
          <p:nvPr>
            <p:ph sz="half" idx="2"/>
          </p:nvPr>
        </p:nvSpPr>
        <p:spPr>
          <a:xfrm>
            <a:off x="4800600" y="1371600"/>
            <a:ext cx="4038600" cy="4681538"/>
          </a:xfrm>
        </p:spPr>
        <p:txBody>
          <a:bodyPr>
            <a:normAutofit fontScale="77500" lnSpcReduction="20000"/>
          </a:bodyPr>
          <a:lstStyle/>
          <a:p>
            <a:pPr marL="274320" indent="-274320" fontAlgn="auto">
              <a:spcAft>
                <a:spcPts val="0"/>
              </a:spcAft>
              <a:buFont typeface="Wingdings 2"/>
              <a:buChar char=""/>
              <a:defRPr/>
            </a:pPr>
            <a:endParaRPr lang="en-US" dirty="0">
              <a:ea typeface="+mn-ea"/>
            </a:endParaRPr>
          </a:p>
        </p:txBody>
      </p:sp>
      <p:pic>
        <p:nvPicPr>
          <p:cNvPr id="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2450" y="1600200"/>
            <a:ext cx="4781550" cy="48418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dirty="0" smtClean="0"/>
              <a:t>Principal Component Analysis(PCA)</a:t>
            </a:r>
          </a:p>
        </p:txBody>
      </p:sp>
      <p:sp>
        <p:nvSpPr>
          <p:cNvPr id="22530" name="Content Placeholder 2"/>
          <p:cNvSpPr>
            <a:spLocks noGrp="1"/>
          </p:cNvSpPr>
          <p:nvPr>
            <p:ph sz="quarter" idx="1"/>
          </p:nvPr>
        </p:nvSpPr>
        <p:spPr>
          <a:xfrm>
            <a:off x="301625" y="1527175"/>
            <a:ext cx="8504238" cy="4572000"/>
          </a:xfrm>
        </p:spPr>
        <p:txBody>
          <a:bodyPr>
            <a:normAutofit fontScale="92500" lnSpcReduction="20000"/>
          </a:bodyPr>
          <a:lstStyle/>
          <a:p>
            <a:r>
              <a:rPr lang="en-US" smtClean="0"/>
              <a:t>Data reduction technique- optimal linear transformation for a collection of data points</a:t>
            </a:r>
          </a:p>
          <a:p>
            <a:r>
              <a:rPr lang="en-US" smtClean="0"/>
              <a:t>Difference between two samples</a:t>
            </a:r>
          </a:p>
          <a:p>
            <a:r>
              <a:rPr lang="en-US" smtClean="0"/>
              <a:t>Quantifies the amount of useful info or signal in the data</a:t>
            </a:r>
          </a:p>
          <a:p>
            <a:r>
              <a:rPr lang="en-US" smtClean="0"/>
              <a:t>Sensitive to experimental noise</a:t>
            </a:r>
          </a:p>
          <a:p>
            <a:r>
              <a:rPr lang="en-US" smtClean="0"/>
              <a:t>Higher order arrays using PARAFAC (parallel factor analysis)</a:t>
            </a:r>
          </a:p>
          <a:p>
            <a:r>
              <a:rPr lang="en-US" smtClean="0"/>
              <a:t>Other techniques SIMAC, PLS-DA, </a:t>
            </a:r>
            <a:r>
              <a:rPr lang="en-US" i="1" smtClean="0"/>
              <a:t>k</a:t>
            </a:r>
            <a:r>
              <a:rPr lang="en-US" smtClean="0"/>
              <a:t>-means clustering.</a:t>
            </a:r>
          </a:p>
          <a:p>
            <a:endParaRPr 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43156"/>
            <a:ext cx="8229600" cy="5083007"/>
          </a:xfrm>
        </p:spPr>
        <p:txBody>
          <a:bodyPr>
            <a:normAutofit fontScale="92500" lnSpcReduction="20000"/>
          </a:bodyPr>
          <a:lstStyle/>
          <a:p>
            <a:r>
              <a:rPr lang="en-US" dirty="0" smtClean="0"/>
              <a:t>Introduction:</a:t>
            </a:r>
          </a:p>
          <a:p>
            <a:pPr lvl="1">
              <a:buFont typeface="Courier New"/>
              <a:buChar char="o"/>
            </a:pPr>
            <a:r>
              <a:rPr lang="en-US" dirty="0" smtClean="0"/>
              <a:t>Overview of metabolomics</a:t>
            </a:r>
          </a:p>
          <a:p>
            <a:pPr lvl="1">
              <a:buFont typeface="Courier New"/>
              <a:buChar char="o"/>
            </a:pPr>
            <a:r>
              <a:rPr lang="en-US" dirty="0" smtClean="0"/>
              <a:t>Introduction to computational metabolomics</a:t>
            </a:r>
          </a:p>
          <a:p>
            <a:pPr lvl="1">
              <a:buFont typeface="Courier New"/>
              <a:buChar char="o"/>
            </a:pPr>
            <a:endParaRPr lang="en-US" dirty="0" smtClean="0"/>
          </a:p>
          <a:p>
            <a:r>
              <a:rPr lang="en-US" dirty="0" smtClean="0"/>
              <a:t>Metabolomics</a:t>
            </a:r>
          </a:p>
          <a:p>
            <a:pPr lvl="1">
              <a:buFont typeface="Courier New"/>
              <a:buChar char="o"/>
            </a:pPr>
            <a:r>
              <a:rPr lang="en-US" dirty="0" smtClean="0"/>
              <a:t>(</a:t>
            </a:r>
            <a:r>
              <a:rPr lang="en-US" dirty="0" err="1" smtClean="0"/>
              <a:t>i</a:t>
            </a:r>
            <a:r>
              <a:rPr lang="en-US" dirty="0" smtClean="0"/>
              <a:t>) Metabolomics databases; (ii) Metabolomics LIMS; (iii) Spectral analysis tools for metabolomics and (iv) Metabolic modeling. </a:t>
            </a:r>
          </a:p>
          <a:p>
            <a:pPr lvl="1">
              <a:buFont typeface="Courier New"/>
              <a:buChar char="o"/>
            </a:pPr>
            <a:endParaRPr lang="en-US" dirty="0" smtClean="0"/>
          </a:p>
          <a:p>
            <a:r>
              <a:rPr lang="en-US" dirty="0" smtClean="0"/>
              <a:t>Discussion</a:t>
            </a:r>
          </a:p>
          <a:p>
            <a:pPr lvl="1">
              <a:buFont typeface="Courier New"/>
              <a:buChar char="o"/>
            </a:pPr>
            <a:r>
              <a:rPr lang="en-US" dirty="0" smtClean="0"/>
              <a:t>Summary</a:t>
            </a:r>
          </a:p>
          <a:p>
            <a:pPr lvl="1">
              <a:buFont typeface="Courier New"/>
              <a:buChar char="o"/>
            </a:pPr>
            <a:r>
              <a:rPr lang="en-US" dirty="0" smtClean="0"/>
              <a:t>Current progress and developments</a:t>
            </a:r>
            <a:endParaRPr lang="en-US" dirty="0"/>
          </a:p>
        </p:txBody>
      </p:sp>
      <p:sp>
        <p:nvSpPr>
          <p:cNvPr id="2" name="TextBox 1"/>
          <p:cNvSpPr txBox="1"/>
          <p:nvPr/>
        </p:nvSpPr>
        <p:spPr>
          <a:xfrm>
            <a:off x="3824643" y="191666"/>
            <a:ext cx="1178590" cy="553998"/>
          </a:xfrm>
          <a:prstGeom prst="rect">
            <a:avLst/>
          </a:prstGeom>
          <a:noFill/>
        </p:spPr>
        <p:txBody>
          <a:bodyPr wrap="none" rtlCol="0">
            <a:spAutoFit/>
          </a:bodyPr>
          <a:lstStyle/>
          <a:p>
            <a:r>
              <a:rPr lang="en-US" sz="3000" dirty="0" smtClean="0"/>
              <a:t>Topics</a:t>
            </a:r>
            <a:endParaRPr lang="en-US" sz="3000" dirty="0"/>
          </a:p>
        </p:txBody>
      </p:sp>
    </p:spTree>
    <p:extLst>
      <p:ext uri="{BB962C8B-B14F-4D97-AF65-F5344CB8AC3E}">
        <p14:creationId xmlns:p14="http://schemas.microsoft.com/office/powerpoint/2010/main" val="403397674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US" dirty="0" smtClean="0"/>
              <a:t>SIMCA</a:t>
            </a:r>
          </a:p>
        </p:txBody>
      </p:sp>
      <p:sp>
        <p:nvSpPr>
          <p:cNvPr id="23554" name="Content Placeholder 2"/>
          <p:cNvSpPr>
            <a:spLocks noGrp="1"/>
          </p:cNvSpPr>
          <p:nvPr>
            <p:ph sz="quarter" idx="1"/>
          </p:nvPr>
        </p:nvSpPr>
        <p:spPr>
          <a:xfrm>
            <a:off x="301625" y="1527175"/>
            <a:ext cx="8504238" cy="4572000"/>
          </a:xfrm>
        </p:spPr>
        <p:txBody>
          <a:bodyPr/>
          <a:lstStyle/>
          <a:p>
            <a:r>
              <a:rPr lang="en-US" smtClean="0"/>
              <a:t>Soft independent modeling of class analogy</a:t>
            </a:r>
          </a:p>
          <a:p>
            <a:r>
              <a:rPr lang="en-US" smtClean="0"/>
              <a:t>Maps data onto lower dimensional subspace</a:t>
            </a:r>
          </a:p>
          <a:p>
            <a:r>
              <a:rPr lang="en-US" smtClean="0"/>
              <a:t>Uses cross validation or training to perform classification</a:t>
            </a:r>
          </a:p>
          <a:p>
            <a:r>
              <a:rPr lang="en-US" smtClean="0"/>
              <a:t>Sensitive to quality of the data </a:t>
            </a:r>
          </a:p>
          <a:p>
            <a:r>
              <a:rPr lang="en-US" smtClean="0"/>
              <a:t>Examples: classify teas, different types of whiskeys, metabolic phenotyping of nude and normal mice using NMR.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dirty="0" smtClean="0"/>
              <a:t>PLS-DA</a:t>
            </a:r>
          </a:p>
        </p:txBody>
      </p:sp>
      <p:sp>
        <p:nvSpPr>
          <p:cNvPr id="24578" name="Content Placeholder 2"/>
          <p:cNvSpPr>
            <a:spLocks noGrp="1"/>
          </p:cNvSpPr>
          <p:nvPr>
            <p:ph sz="quarter" idx="1"/>
          </p:nvPr>
        </p:nvSpPr>
        <p:spPr>
          <a:xfrm>
            <a:off x="301625" y="1527175"/>
            <a:ext cx="8504238" cy="4572000"/>
          </a:xfrm>
        </p:spPr>
        <p:txBody>
          <a:bodyPr/>
          <a:lstStyle/>
          <a:p>
            <a:r>
              <a:rPr lang="en-US" sz="2400" smtClean="0"/>
              <a:t>Information about class identities has to be provided by the user.</a:t>
            </a:r>
          </a:p>
          <a:p>
            <a:r>
              <a:rPr lang="en-US" sz="2400" smtClean="0"/>
              <a:t>Sharpens the separation between groups by rotating PCA components.</a:t>
            </a:r>
          </a:p>
          <a:p>
            <a:r>
              <a:rPr lang="en-US" sz="2400" smtClean="0"/>
              <a:t>Regression or categorical extension of PCA in attempt to maximize the separation. </a:t>
            </a:r>
          </a:p>
          <a:p>
            <a:r>
              <a:rPr lang="en-US" sz="2400" smtClean="0"/>
              <a:t>In combination with infrared spectroscopy is used to classify geographic location of wines, to look at gender differences in urinary glucuronides via MS-TOF studies, and to identify biomarkers in cerebrospinal fluid via SELDI-MS</a:t>
            </a:r>
          </a:p>
          <a:p>
            <a:endParaRPr 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865"/>
            <a:ext cx="8229600" cy="1143000"/>
          </a:xfrm>
        </p:spPr>
        <p:txBody>
          <a:bodyPr>
            <a:normAutofit/>
          </a:bodyPr>
          <a:lstStyle/>
          <a:p>
            <a:pPr fontAlgn="auto">
              <a:spcAft>
                <a:spcPts val="0"/>
              </a:spcAft>
              <a:defRPr/>
            </a:pPr>
            <a:r>
              <a:rPr lang="en-US" sz="4000" dirty="0" smtClean="0">
                <a:ea typeface="+mj-ea"/>
              </a:rPr>
              <a:t>TARGETED METABOLIC PROFILING</a:t>
            </a:r>
            <a:endParaRPr lang="en-US" sz="4000" dirty="0">
              <a:ea typeface="+mj-ea"/>
            </a:endParaRPr>
          </a:p>
        </p:txBody>
      </p:sp>
      <p:sp>
        <p:nvSpPr>
          <p:cNvPr id="3" name="Content Placeholder 2"/>
          <p:cNvSpPr>
            <a:spLocks noGrp="1"/>
          </p:cNvSpPr>
          <p:nvPr>
            <p:ph sz="quarter" idx="1"/>
          </p:nvPr>
        </p:nvSpPr>
        <p:spPr>
          <a:xfrm>
            <a:off x="301625" y="1527175"/>
            <a:ext cx="8504238" cy="4572000"/>
          </a:xfrm>
        </p:spPr>
        <p:txBody>
          <a:bodyPr>
            <a:normAutofit/>
          </a:bodyPr>
          <a:lstStyle/>
          <a:p>
            <a:pPr marL="274320" indent="-274320" fontAlgn="auto">
              <a:spcAft>
                <a:spcPts val="0"/>
              </a:spcAft>
              <a:buFont typeface="Wingdings 2"/>
              <a:buChar char=""/>
              <a:defRPr/>
            </a:pPr>
            <a:r>
              <a:rPr lang="en-US" sz="2400" dirty="0" smtClean="0">
                <a:ea typeface="+mn-ea"/>
              </a:rPr>
              <a:t>The compounds in </a:t>
            </a:r>
            <a:r>
              <a:rPr lang="en-US" sz="2400" dirty="0" err="1" smtClean="0">
                <a:ea typeface="+mn-ea"/>
              </a:rPr>
              <a:t>biofluid</a:t>
            </a:r>
            <a:r>
              <a:rPr lang="en-US" sz="2400" dirty="0" smtClean="0">
                <a:ea typeface="+mn-ea"/>
              </a:rPr>
              <a:t> or tissue extract is identified and quantifies by comparing the </a:t>
            </a:r>
            <a:r>
              <a:rPr lang="en-US" sz="2400" dirty="0" err="1" smtClean="0">
                <a:ea typeface="+mn-ea"/>
              </a:rPr>
              <a:t>biofluid</a:t>
            </a:r>
            <a:r>
              <a:rPr lang="en-US" sz="2400" dirty="0" smtClean="0">
                <a:ea typeface="+mn-ea"/>
              </a:rPr>
              <a:t> spectrum to a library of reference spectra of pure compound. </a:t>
            </a:r>
          </a:p>
          <a:p>
            <a:pPr marL="274320" indent="-274320" fontAlgn="auto">
              <a:spcAft>
                <a:spcPts val="0"/>
              </a:spcAft>
              <a:buFont typeface="Wingdings 2"/>
              <a:buChar char=""/>
              <a:defRPr/>
            </a:pPr>
            <a:r>
              <a:rPr lang="en-US" sz="2400" dirty="0" smtClean="0">
                <a:ea typeface="+mn-ea"/>
              </a:rPr>
              <a:t>Spectra from </a:t>
            </a:r>
            <a:r>
              <a:rPr lang="en-US" sz="2400" dirty="0" err="1" smtClean="0">
                <a:ea typeface="+mn-ea"/>
              </a:rPr>
              <a:t>biofluid</a:t>
            </a:r>
            <a:r>
              <a:rPr lang="en-US" sz="2400" dirty="0" smtClean="0">
                <a:ea typeface="+mn-ea"/>
              </a:rPr>
              <a:t> is sum of all the individual spectra</a:t>
            </a:r>
          </a:p>
          <a:p>
            <a:pPr marL="274320" indent="-274320" fontAlgn="auto">
              <a:spcAft>
                <a:spcPts val="0"/>
              </a:spcAft>
              <a:buFont typeface="Wingdings 2"/>
              <a:buChar char=""/>
              <a:defRPr/>
            </a:pPr>
            <a:r>
              <a:rPr lang="en-US" sz="2400" dirty="0" smtClean="0">
                <a:ea typeface="+mn-ea"/>
              </a:rPr>
              <a:t>Use of NMR-curve fitting software and special database</a:t>
            </a:r>
          </a:p>
          <a:p>
            <a:pPr marL="274320" indent="-274320" fontAlgn="auto">
              <a:spcAft>
                <a:spcPts val="0"/>
              </a:spcAft>
              <a:buFont typeface="Wingdings 2"/>
              <a:buChar char=""/>
              <a:defRPr/>
            </a:pPr>
            <a:r>
              <a:rPr lang="en-US" sz="2400" dirty="0" smtClean="0">
                <a:ea typeface="+mn-ea"/>
              </a:rPr>
              <a:t>Most metabolites have unique chemical shift fingerprints that helps reduce redundancy.</a:t>
            </a:r>
          </a:p>
          <a:p>
            <a:pPr marL="274320" indent="-274320" fontAlgn="auto">
              <a:spcAft>
                <a:spcPts val="0"/>
              </a:spcAft>
              <a:buFont typeface="Wingdings 2"/>
              <a:buChar char=""/>
              <a:defRPr/>
            </a:pPr>
            <a:r>
              <a:rPr lang="en-US" sz="2400" dirty="0" smtClean="0">
                <a:ea typeface="+mn-ea"/>
              </a:rPr>
              <a:t>It is not restricted to NMR or GC-MS. </a:t>
            </a:r>
          </a:p>
          <a:p>
            <a:pPr marL="274320" indent="-274320" fontAlgn="auto">
              <a:spcAft>
                <a:spcPts val="0"/>
              </a:spcAft>
              <a:buFont typeface="Wingdings 2"/>
              <a:buChar char=""/>
              <a:defRPr/>
            </a:pPr>
            <a:r>
              <a:rPr lang="en-US" sz="2400" dirty="0" smtClean="0">
                <a:ea typeface="+mn-ea"/>
              </a:rPr>
              <a:t>MS fingerprint library determined from a triple-quad instrument </a:t>
            </a:r>
          </a:p>
          <a:p>
            <a:pPr marL="274320" indent="-274320" fontAlgn="auto">
              <a:spcAft>
                <a:spcPts val="0"/>
              </a:spcAft>
              <a:buFont typeface="Wingdings 2"/>
              <a:buChar char=""/>
              <a:defRPr/>
            </a:pPr>
            <a:r>
              <a:rPr lang="en-US" sz="2400" dirty="0" smtClean="0">
                <a:ea typeface="+mn-ea"/>
              </a:rPr>
              <a:t>LC-MS requires </a:t>
            </a:r>
            <a:r>
              <a:rPr lang="en-US" sz="2400" dirty="0" err="1" smtClean="0">
                <a:ea typeface="+mn-ea"/>
              </a:rPr>
              <a:t>soiking</a:t>
            </a:r>
            <a:r>
              <a:rPr lang="en-US" sz="2400" dirty="0" smtClean="0">
                <a:ea typeface="+mn-ea"/>
              </a:rPr>
              <a:t> with </a:t>
            </a:r>
            <a:r>
              <a:rPr lang="en-US" sz="2400" dirty="0" err="1" smtClean="0">
                <a:ea typeface="+mn-ea"/>
              </a:rPr>
              <a:t>isotopically</a:t>
            </a:r>
            <a:r>
              <a:rPr lang="en-US" sz="2400" dirty="0" smtClean="0">
                <a:ea typeface="+mn-ea"/>
              </a:rPr>
              <a:t> labeled derivatives</a:t>
            </a:r>
            <a:endParaRPr lang="en-US" sz="2400" dirty="0">
              <a:ea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2"/>
          <p:cNvSpPr>
            <a:spLocks noGrp="1"/>
          </p:cNvSpPr>
          <p:nvPr>
            <p:ph type="title"/>
          </p:nvPr>
        </p:nvSpPr>
        <p:spPr/>
        <p:txBody>
          <a:bodyPr/>
          <a:lstStyle/>
          <a:p>
            <a:endParaRPr lang="en-US" smtClean="0">
              <a:solidFill>
                <a:srgbClr val="7B9899"/>
              </a:solidFill>
            </a:endParaRPr>
          </a:p>
        </p:txBody>
      </p:sp>
      <p:sp>
        <p:nvSpPr>
          <p:cNvPr id="4" name="Content Placeholder 3"/>
          <p:cNvSpPr>
            <a:spLocks noGrp="1"/>
          </p:cNvSpPr>
          <p:nvPr>
            <p:ph sz="quarter" idx="1"/>
          </p:nvPr>
        </p:nvSpPr>
        <p:spPr>
          <a:xfrm>
            <a:off x="457200" y="274638"/>
            <a:ext cx="8229600" cy="5851525"/>
          </a:xfrm>
        </p:spPr>
        <p:txBody>
          <a:bodyPr>
            <a:normAutofit/>
          </a:bodyPr>
          <a:lstStyle/>
          <a:p>
            <a:pPr marL="274320" indent="-274320" fontAlgn="auto">
              <a:spcAft>
                <a:spcPts val="0"/>
              </a:spcAft>
              <a:buFont typeface="Wingdings 2"/>
              <a:buChar char=""/>
              <a:defRPr/>
            </a:pPr>
            <a:r>
              <a:rPr lang="en-US" sz="2800" dirty="0" smtClean="0">
                <a:ea typeface="+mn-ea"/>
              </a:rPr>
              <a:t>Advantage:</a:t>
            </a:r>
          </a:p>
          <a:p>
            <a:pPr marL="548640" lvl="1" indent="-274320" fontAlgn="auto">
              <a:spcAft>
                <a:spcPts val="0"/>
              </a:spcAft>
              <a:buFont typeface="Wingdings"/>
              <a:buChar char=""/>
              <a:defRPr/>
            </a:pPr>
            <a:r>
              <a:rPr lang="en-US" sz="2800" dirty="0">
                <a:ea typeface="+mn-ea"/>
              </a:rPr>
              <a:t>Does not require collection of identical data so more amenable to human </a:t>
            </a:r>
            <a:r>
              <a:rPr lang="en-US" sz="2800" dirty="0" smtClean="0">
                <a:ea typeface="+mn-ea"/>
              </a:rPr>
              <a:t>studies</a:t>
            </a:r>
          </a:p>
          <a:p>
            <a:pPr marL="548640" lvl="1" indent="-274320" fontAlgn="auto">
              <a:spcAft>
                <a:spcPts val="0"/>
              </a:spcAft>
              <a:buFont typeface="Wingdings"/>
              <a:buChar char=""/>
              <a:defRPr/>
            </a:pPr>
            <a:r>
              <a:rPr lang="en-US" sz="2800" dirty="0" smtClean="0">
                <a:ea typeface="+mn-ea"/>
              </a:rPr>
              <a:t>Large range of statistical and machine learning approach like artificial neural networks(ANNs), support vector machines(SVMs) and Decision Trees(DTs)</a:t>
            </a:r>
          </a:p>
          <a:p>
            <a:pPr marL="548640" lvl="1" indent="-274320" fontAlgn="auto">
              <a:spcAft>
                <a:spcPts val="0"/>
              </a:spcAft>
              <a:buFont typeface="Wingdings"/>
              <a:buChar char=""/>
              <a:defRPr/>
            </a:pPr>
            <a:r>
              <a:rPr lang="en-US" sz="2800" dirty="0" smtClean="0">
                <a:ea typeface="+mn-ea"/>
              </a:rPr>
              <a:t>ANNs: used to identify action of herbicides on plant biochemical pathways.</a:t>
            </a:r>
          </a:p>
          <a:p>
            <a:pPr marL="548640" lvl="1" indent="-274320" fontAlgn="auto">
              <a:spcAft>
                <a:spcPts val="0"/>
              </a:spcAft>
              <a:buFont typeface="Wingdings"/>
              <a:buChar char=""/>
              <a:defRPr/>
            </a:pPr>
            <a:endParaRPr lang="en-US" sz="2800" dirty="0" smtClean="0">
              <a:ea typeface="+mn-ea"/>
            </a:endParaRPr>
          </a:p>
          <a:p>
            <a:pPr marL="274320" indent="-274320" fontAlgn="auto">
              <a:spcAft>
                <a:spcPts val="0"/>
              </a:spcAft>
              <a:buFont typeface="Wingdings 2"/>
              <a:buChar char=""/>
              <a:defRPr/>
            </a:pPr>
            <a:r>
              <a:rPr lang="en-US" sz="2800" dirty="0" smtClean="0">
                <a:ea typeface="+mn-ea"/>
              </a:rPr>
              <a:t>Disadvantage</a:t>
            </a:r>
          </a:p>
          <a:p>
            <a:pPr marL="457200" lvl="1" indent="0" fontAlgn="auto">
              <a:spcAft>
                <a:spcPts val="0"/>
              </a:spcAft>
              <a:buFont typeface="Wingdings"/>
              <a:buNone/>
              <a:defRPr/>
            </a:pPr>
            <a:r>
              <a:rPr lang="en-US" sz="2800" dirty="0" smtClean="0">
                <a:ea typeface="+mn-ea"/>
              </a:rPr>
              <a:t>Limited size of current spectral libraries</a:t>
            </a:r>
          </a:p>
          <a:p>
            <a:pPr marL="457200" lvl="1" indent="0" fontAlgn="auto">
              <a:spcAft>
                <a:spcPts val="0"/>
              </a:spcAft>
              <a:buFont typeface="Wingdings"/>
              <a:buNone/>
              <a:defRPr/>
            </a:pPr>
            <a:endParaRPr lang="en-US" sz="2800" dirty="0" smtClean="0">
              <a:ea typeface="+mn-ea"/>
            </a:endParaRPr>
          </a:p>
          <a:p>
            <a:pPr marL="457200" lvl="1" indent="0" fontAlgn="auto">
              <a:spcAft>
                <a:spcPts val="0"/>
              </a:spcAft>
              <a:buFont typeface="Wingdings"/>
              <a:buNone/>
              <a:defRPr/>
            </a:pPr>
            <a:endParaRPr lang="en-US" dirty="0">
              <a:ea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4000" dirty="0" smtClean="0"/>
              <a:t>Metabolic Modeling</a:t>
            </a:r>
            <a:endParaRPr lang="en-US" sz="4000" dirty="0"/>
          </a:p>
        </p:txBody>
      </p:sp>
      <p:sp>
        <p:nvSpPr>
          <p:cNvPr id="3" name="Content Placeholder 2"/>
          <p:cNvSpPr>
            <a:spLocks noGrp="1"/>
          </p:cNvSpPr>
          <p:nvPr>
            <p:ph idx="1"/>
          </p:nvPr>
        </p:nvSpPr>
        <p:spPr>
          <a:xfrm>
            <a:off x="0" y="1370990"/>
            <a:ext cx="9144000" cy="5562600"/>
          </a:xfrm>
        </p:spPr>
        <p:txBody>
          <a:bodyPr/>
          <a:lstStyle/>
          <a:p>
            <a:r>
              <a:rPr lang="en-US" dirty="0" smtClean="0"/>
              <a:t>Necessity for connecting metabolic data with biological causes</a:t>
            </a:r>
          </a:p>
          <a:p>
            <a:endParaRPr lang="en-US" sz="2000" dirty="0" smtClean="0"/>
          </a:p>
          <a:p>
            <a:r>
              <a:rPr lang="en-US" dirty="0" smtClean="0"/>
              <a:t>Metabolic models traditionally done by solving ordinary differential equations (ODEs) </a:t>
            </a:r>
          </a:p>
          <a:p>
            <a:pPr lvl="1"/>
            <a:r>
              <a:rPr lang="en-US" dirty="0" smtClean="0"/>
              <a:t>These describe the chemical reactions and the system of interest</a:t>
            </a:r>
          </a:p>
          <a:p>
            <a:pPr lvl="1"/>
            <a:endParaRPr lang="en-US" sz="2000" dirty="0" smtClean="0"/>
          </a:p>
          <a:p>
            <a:r>
              <a:rPr lang="en-US" dirty="0" smtClean="0"/>
              <a:t>Many metabolic models exist to do this</a:t>
            </a:r>
          </a:p>
          <a:p>
            <a:pPr lvl="1"/>
            <a:r>
              <a:rPr lang="en-US" dirty="0" smtClean="0"/>
              <a:t>GEPASI, </a:t>
            </a:r>
            <a:r>
              <a:rPr lang="en-US" dirty="0" err="1" smtClean="0"/>
              <a:t>CellDesigner</a:t>
            </a:r>
            <a:r>
              <a:rPr lang="en-US" dirty="0" smtClean="0"/>
              <a:t>, SCAMP, and </a:t>
            </a:r>
            <a:r>
              <a:rPr lang="en-US" dirty="0" err="1" smtClean="0"/>
              <a:t>Cellerator</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depts.washington.edu/wmatkins/kinetics/gep_screen1.png"/>
          <p:cNvPicPr>
            <a:picLocks noChangeAspect="1" noChangeArrowheads="1"/>
          </p:cNvPicPr>
          <p:nvPr/>
        </p:nvPicPr>
        <p:blipFill>
          <a:blip r:embed="rId2" cstate="print"/>
          <a:srcRect/>
          <a:stretch>
            <a:fillRect/>
          </a:stretch>
        </p:blipFill>
        <p:spPr bwMode="auto">
          <a:xfrm>
            <a:off x="76200" y="1295400"/>
            <a:ext cx="5355214" cy="4957715"/>
          </a:xfrm>
          <a:prstGeom prst="rect">
            <a:avLst/>
          </a:prstGeom>
          <a:noFill/>
        </p:spPr>
      </p:pic>
      <p:sp>
        <p:nvSpPr>
          <p:cNvPr id="6" name="TextBox 5"/>
          <p:cNvSpPr txBox="1"/>
          <p:nvPr/>
        </p:nvSpPr>
        <p:spPr>
          <a:xfrm>
            <a:off x="5562600" y="1676400"/>
            <a:ext cx="3657600" cy="4801314"/>
          </a:xfrm>
          <a:prstGeom prst="rect">
            <a:avLst/>
          </a:prstGeom>
          <a:noFill/>
        </p:spPr>
        <p:txBody>
          <a:bodyPr wrap="square" rtlCol="0">
            <a:spAutoFit/>
          </a:bodyPr>
          <a:lstStyle/>
          <a:p>
            <a:pPr>
              <a:buFont typeface="Arial" pitchFamily="34" charset="0"/>
              <a:buChar char="•"/>
            </a:pPr>
            <a:r>
              <a:rPr lang="en-US" sz="3000" dirty="0" smtClean="0"/>
              <a:t>Allows users to enter kinetic equations of interest and the parameters for those equations</a:t>
            </a:r>
          </a:p>
          <a:p>
            <a:endParaRPr lang="en-US" sz="3000" dirty="0" smtClean="0"/>
          </a:p>
          <a:p>
            <a:pPr>
              <a:buFont typeface="Arial" pitchFamily="34" charset="0"/>
              <a:buChar char="•"/>
            </a:pPr>
            <a:r>
              <a:rPr lang="en-US" sz="3000" dirty="0" smtClean="0"/>
              <a:t>Solves ODE’s and generates user friendly outputs</a:t>
            </a:r>
          </a:p>
          <a:p>
            <a:endParaRPr lang="en-US" sz="3000" dirty="0"/>
          </a:p>
        </p:txBody>
      </p:sp>
      <p:sp>
        <p:nvSpPr>
          <p:cNvPr id="7" name="Title 1"/>
          <p:cNvSpPr>
            <a:spLocks noGrp="1"/>
          </p:cNvSpPr>
          <p:nvPr>
            <p:ph type="title"/>
          </p:nvPr>
        </p:nvSpPr>
        <p:spPr>
          <a:xfrm>
            <a:off x="457200" y="32747"/>
            <a:ext cx="8229600" cy="1143000"/>
          </a:xfrm>
        </p:spPr>
        <p:txBody>
          <a:bodyPr>
            <a:normAutofit/>
          </a:bodyPr>
          <a:lstStyle/>
          <a:p>
            <a:r>
              <a:rPr lang="en-US" sz="4000" dirty="0" smtClean="0"/>
              <a:t>Metabolic Modeling</a:t>
            </a:r>
            <a:endParaRPr lang="en-US" sz="4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10"/>
            <a:ext cx="8229600" cy="1143000"/>
          </a:xfrm>
        </p:spPr>
        <p:txBody>
          <a:bodyPr>
            <a:normAutofit/>
          </a:bodyPr>
          <a:lstStyle/>
          <a:p>
            <a:r>
              <a:rPr lang="en-US" sz="4000" dirty="0" smtClean="0"/>
              <a:t>Metabolic Modeling</a:t>
            </a:r>
            <a:endParaRPr lang="en-US" sz="4000" dirty="0"/>
          </a:p>
        </p:txBody>
      </p:sp>
      <p:sp>
        <p:nvSpPr>
          <p:cNvPr id="3" name="Content Placeholder 2"/>
          <p:cNvSpPr>
            <a:spLocks noGrp="1"/>
          </p:cNvSpPr>
          <p:nvPr>
            <p:ph idx="1"/>
          </p:nvPr>
        </p:nvSpPr>
        <p:spPr>
          <a:xfrm>
            <a:off x="0" y="1295400"/>
            <a:ext cx="9144000" cy="5562600"/>
          </a:xfrm>
        </p:spPr>
        <p:txBody>
          <a:bodyPr>
            <a:normAutofit/>
          </a:bodyPr>
          <a:lstStyle/>
          <a:p>
            <a:r>
              <a:rPr lang="en-US" dirty="0" smtClean="0"/>
              <a:t>Alternatively constraint-based modeling can be used</a:t>
            </a:r>
          </a:p>
          <a:p>
            <a:pPr lvl="1"/>
            <a:r>
              <a:rPr lang="en-US" dirty="0" smtClean="0"/>
              <a:t>Uses physiochemical constraints (mass balance, energy balance, or flux limitations) to describe a large system</a:t>
            </a:r>
          </a:p>
          <a:p>
            <a:pPr lvl="1"/>
            <a:r>
              <a:rPr lang="en-US" dirty="0" smtClean="0"/>
              <a:t>Time and rate constraints can be ignored in these models, interested in steady state conditions that meet physiochemical criteria</a:t>
            </a:r>
          </a:p>
          <a:p>
            <a:pPr lvl="1"/>
            <a:r>
              <a:rPr lang="en-US" dirty="0" smtClean="0"/>
              <a:t>Useful for large-scale studies</a:t>
            </a:r>
          </a:p>
          <a:p>
            <a:pPr lvl="1"/>
            <a:endParaRPr lang="en-US" dirty="0" smtClean="0"/>
          </a:p>
          <a:p>
            <a:r>
              <a:rPr lang="en-US" dirty="0" smtClean="0"/>
              <a:t>Flux-based analysis (FBA) commonly used for this</a:t>
            </a:r>
          </a:p>
          <a:p>
            <a:endParaRPr lang="en-US" dirty="0" smtClean="0"/>
          </a:p>
          <a:p>
            <a:pPr lvl="1"/>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4000" dirty="0" smtClean="0"/>
              <a:t>Metabolic Analysis</a:t>
            </a:r>
            <a:endParaRPr lang="en-US" sz="4000" dirty="0"/>
          </a:p>
        </p:txBody>
      </p:sp>
      <p:sp>
        <p:nvSpPr>
          <p:cNvPr id="3" name="Content Placeholder 2"/>
          <p:cNvSpPr>
            <a:spLocks noGrp="1"/>
          </p:cNvSpPr>
          <p:nvPr>
            <p:ph idx="1"/>
          </p:nvPr>
        </p:nvSpPr>
        <p:spPr>
          <a:xfrm>
            <a:off x="0" y="1295400"/>
            <a:ext cx="9144000" cy="5562600"/>
          </a:xfrm>
        </p:spPr>
        <p:txBody>
          <a:bodyPr>
            <a:normAutofit fontScale="92500" lnSpcReduction="10000"/>
          </a:bodyPr>
          <a:lstStyle/>
          <a:p>
            <a:r>
              <a:rPr lang="en-US" dirty="0" smtClean="0"/>
              <a:t>FBA requires knowledge of </a:t>
            </a:r>
            <a:r>
              <a:rPr lang="en-US" dirty="0" err="1" smtClean="0"/>
              <a:t>stoichiometry</a:t>
            </a:r>
            <a:r>
              <a:rPr lang="en-US" dirty="0" smtClean="0"/>
              <a:t> of reactions involved</a:t>
            </a:r>
          </a:p>
          <a:p>
            <a:pPr lvl="1"/>
            <a:r>
              <a:rPr lang="en-US" dirty="0" smtClean="0"/>
              <a:t>These sets of reaction are used to define the metabolic network</a:t>
            </a:r>
          </a:p>
          <a:p>
            <a:pPr lvl="1"/>
            <a:r>
              <a:rPr lang="en-US" dirty="0" smtClean="0"/>
              <a:t>Assumes steady state will be reached constrained by stoichiometry of reactions</a:t>
            </a:r>
          </a:p>
          <a:p>
            <a:pPr lvl="1"/>
            <a:endParaRPr lang="en-US" dirty="0" smtClean="0"/>
          </a:p>
          <a:p>
            <a:r>
              <a:rPr lang="en-US" dirty="0" smtClean="0"/>
              <a:t>Normally not enough </a:t>
            </a:r>
            <a:r>
              <a:rPr lang="en-US" dirty="0" err="1" smtClean="0"/>
              <a:t>stoichiometric</a:t>
            </a:r>
            <a:r>
              <a:rPr lang="en-US" dirty="0" smtClean="0"/>
              <a:t> constraints</a:t>
            </a:r>
          </a:p>
          <a:p>
            <a:pPr lvl="1"/>
            <a:r>
              <a:rPr lang="en-US" dirty="0" smtClean="0"/>
              <a:t>Addition of information of all feasible metabolite fluxes and specific min/max fluxes for each reaction</a:t>
            </a:r>
          </a:p>
          <a:p>
            <a:pPr lvl="1"/>
            <a:endParaRPr lang="en-US" dirty="0" smtClean="0"/>
          </a:p>
          <a:p>
            <a:r>
              <a:rPr lang="en-US" dirty="0" smtClean="0"/>
              <a:t>FBA can further be refined by using experimental data</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608"/>
            <a:ext cx="8229600" cy="1143000"/>
          </a:xfrm>
        </p:spPr>
        <p:txBody>
          <a:bodyPr>
            <a:normAutofit/>
          </a:bodyPr>
          <a:lstStyle/>
          <a:p>
            <a:r>
              <a:rPr lang="en-US" sz="3600" dirty="0" smtClean="0"/>
              <a:t>Metabolic Analysis</a:t>
            </a:r>
            <a:endParaRPr lang="en-US" sz="3600" dirty="0"/>
          </a:p>
        </p:txBody>
      </p:sp>
      <p:sp>
        <p:nvSpPr>
          <p:cNvPr id="3" name="Content Placeholder 2"/>
          <p:cNvSpPr>
            <a:spLocks noGrp="1"/>
          </p:cNvSpPr>
          <p:nvPr>
            <p:ph idx="1"/>
          </p:nvPr>
        </p:nvSpPr>
        <p:spPr>
          <a:xfrm>
            <a:off x="0" y="1295400"/>
            <a:ext cx="9144000" cy="5562600"/>
          </a:xfrm>
        </p:spPr>
        <p:txBody>
          <a:bodyPr>
            <a:normAutofit fontScale="92500" lnSpcReduction="10000"/>
          </a:bodyPr>
          <a:lstStyle/>
          <a:p>
            <a:r>
              <a:rPr lang="en-US" dirty="0" smtClean="0"/>
              <a:t>Once the model is optimized using the stoichiometric constraints it can be used to generate predictive models of cellular metabolism</a:t>
            </a:r>
          </a:p>
          <a:p>
            <a:endParaRPr lang="en-US" dirty="0" smtClean="0"/>
          </a:p>
          <a:p>
            <a:r>
              <a:rPr lang="en-US" dirty="0" smtClean="0"/>
              <a:t>Mass balance is key to FBA model success</a:t>
            </a:r>
          </a:p>
          <a:p>
            <a:pPr lvl="1"/>
            <a:r>
              <a:rPr lang="en-US" dirty="0" smtClean="0"/>
              <a:t>Flux of metabolites through each reaction and stoichiometry of that reaction</a:t>
            </a:r>
          </a:p>
          <a:p>
            <a:pPr lvl="1"/>
            <a:endParaRPr lang="en-US" dirty="0" smtClean="0"/>
          </a:p>
          <a:p>
            <a:r>
              <a:rPr lang="en-US" dirty="0" smtClean="0"/>
              <a:t>FBA’s have been used in a variety of </a:t>
            </a:r>
            <a:r>
              <a:rPr lang="en-US" dirty="0" err="1" smtClean="0"/>
              <a:t>metabolomic</a:t>
            </a:r>
            <a:r>
              <a:rPr lang="en-US" dirty="0" smtClean="0"/>
              <a:t> studies, and have been used in genome scale modeling of many bacterial systems</a:t>
            </a:r>
          </a:p>
          <a:p>
            <a:pPr lvl="1"/>
            <a:r>
              <a:rPr lang="en-US" i="1" dirty="0" err="1" smtClean="0"/>
              <a:t>Lactococcus</a:t>
            </a:r>
            <a:r>
              <a:rPr lang="en-US" i="1" dirty="0" smtClean="0"/>
              <a:t> </a:t>
            </a:r>
            <a:r>
              <a:rPr lang="en-US" i="1" dirty="0" err="1" smtClean="0"/>
              <a:t>lactis</a:t>
            </a:r>
            <a:r>
              <a:rPr lang="en-US" i="1" dirty="0" smtClean="0"/>
              <a:t>, Helicobacter pylori, Escherichia coli, </a:t>
            </a:r>
            <a:r>
              <a:rPr lang="en-US" dirty="0" smtClean="0"/>
              <a:t>etc.</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482" name="Picture 2" descr="http://www.pnas.org/content/107/33/14931/F1.large.jpg"/>
          <p:cNvPicPr>
            <a:picLocks noChangeAspect="1" noChangeArrowheads="1"/>
          </p:cNvPicPr>
          <p:nvPr/>
        </p:nvPicPr>
        <p:blipFill>
          <a:blip r:embed="rId2" cstate="print"/>
          <a:srcRect/>
          <a:stretch>
            <a:fillRect/>
          </a:stretch>
        </p:blipFill>
        <p:spPr bwMode="auto">
          <a:xfrm>
            <a:off x="0" y="0"/>
            <a:ext cx="7365392" cy="6858000"/>
          </a:xfrm>
          <a:prstGeom prst="rect">
            <a:avLst/>
          </a:prstGeom>
          <a:noFill/>
        </p:spPr>
      </p:pic>
      <p:sp>
        <p:nvSpPr>
          <p:cNvPr id="5" name="TextBox 4"/>
          <p:cNvSpPr txBox="1"/>
          <p:nvPr/>
        </p:nvSpPr>
        <p:spPr>
          <a:xfrm>
            <a:off x="7391400" y="1417638"/>
            <a:ext cx="1752600" cy="1477328"/>
          </a:xfrm>
          <a:prstGeom prst="rect">
            <a:avLst/>
          </a:prstGeom>
          <a:noFill/>
        </p:spPr>
        <p:txBody>
          <a:bodyPr wrap="square" rtlCol="0">
            <a:spAutoFit/>
          </a:bodyPr>
          <a:lstStyle/>
          <a:p>
            <a:r>
              <a:rPr lang="en-US" b="1" dirty="0" smtClean="0"/>
              <a:t>Flux based analysis model of glycolysis and the citric acid cycle:</a:t>
            </a:r>
            <a:endParaRPr lang="en-US"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3456"/>
            <a:ext cx="8229600" cy="541746"/>
          </a:xfrm>
        </p:spPr>
        <p:txBody>
          <a:bodyPr>
            <a:normAutofit fontScale="90000"/>
          </a:bodyPr>
          <a:lstStyle/>
          <a:p>
            <a:r>
              <a:rPr lang="en-US" dirty="0" smtClean="0"/>
              <a:t>Introduction</a:t>
            </a:r>
            <a:endParaRPr lang="en-US" dirty="0"/>
          </a:p>
        </p:txBody>
      </p:sp>
      <p:sp>
        <p:nvSpPr>
          <p:cNvPr id="3" name="Content Placeholder 2"/>
          <p:cNvSpPr>
            <a:spLocks noGrp="1"/>
          </p:cNvSpPr>
          <p:nvPr>
            <p:ph idx="1"/>
          </p:nvPr>
        </p:nvSpPr>
        <p:spPr>
          <a:xfrm>
            <a:off x="457200" y="1222239"/>
            <a:ext cx="8229600" cy="5263470"/>
          </a:xfrm>
        </p:spPr>
        <p:txBody>
          <a:bodyPr>
            <a:normAutofit lnSpcReduction="10000"/>
          </a:bodyPr>
          <a:lstStyle/>
          <a:p>
            <a:r>
              <a:rPr lang="en-US" sz="2000" dirty="0"/>
              <a:t>The </a:t>
            </a:r>
            <a:r>
              <a:rPr lang="en-US" sz="2000" dirty="0" err="1"/>
              <a:t>metabolome</a:t>
            </a:r>
            <a:r>
              <a:rPr lang="en-US" sz="2000" dirty="0"/>
              <a:t> is a close counterpart to the genome, the </a:t>
            </a:r>
            <a:r>
              <a:rPr lang="en-US" sz="2000" dirty="0" err="1"/>
              <a:t>transcriptome</a:t>
            </a:r>
            <a:r>
              <a:rPr lang="en-US" sz="2000" dirty="0"/>
              <a:t> and the proteome. Together these four ‘</a:t>
            </a:r>
            <a:r>
              <a:rPr lang="en-US" sz="2000" dirty="0" err="1"/>
              <a:t>omes</a:t>
            </a:r>
            <a:r>
              <a:rPr lang="en-US" sz="2000" dirty="0"/>
              <a:t>’ constitute the building blocks of systems biology. </a:t>
            </a:r>
          </a:p>
          <a:p>
            <a:endParaRPr lang="en-US" sz="2000" dirty="0" smtClean="0"/>
          </a:p>
          <a:p>
            <a:r>
              <a:rPr lang="en-US" sz="2000" dirty="0" smtClean="0"/>
              <a:t>Metabolomics </a:t>
            </a:r>
            <a:r>
              <a:rPr lang="en-US" sz="2000" dirty="0" smtClean="0"/>
              <a:t>is a newly emerging field of research concerned with </a:t>
            </a:r>
            <a:r>
              <a:rPr lang="en-US" sz="2000" dirty="0" smtClean="0"/>
              <a:t>the high</a:t>
            </a:r>
            <a:r>
              <a:rPr lang="en-US" sz="2000" dirty="0" smtClean="0"/>
              <a:t>-throughput identification and quantification of the small molecule metabolites in the </a:t>
            </a:r>
            <a:r>
              <a:rPr lang="en-US" sz="2000" dirty="0" err="1" smtClean="0"/>
              <a:t>metabolome</a:t>
            </a:r>
            <a:r>
              <a:rPr lang="en-US" sz="2000" dirty="0" smtClean="0"/>
              <a:t>. </a:t>
            </a:r>
          </a:p>
          <a:p>
            <a:endParaRPr lang="en-US" sz="2000" dirty="0" smtClean="0"/>
          </a:p>
          <a:p>
            <a:r>
              <a:rPr lang="en-US" sz="2000" dirty="0" smtClean="0"/>
              <a:t>The </a:t>
            </a:r>
            <a:r>
              <a:rPr lang="en-US" sz="2000" dirty="0" err="1" smtClean="0"/>
              <a:t>metabolome</a:t>
            </a:r>
            <a:r>
              <a:rPr lang="en-US" sz="2000" dirty="0" smtClean="0"/>
              <a:t> can be defined as the complete complement of all small molecule (&lt;1500 Da) metabolites found in a specific cell, organ or organism.</a:t>
            </a:r>
          </a:p>
          <a:p>
            <a:endParaRPr lang="en-US" sz="2000" dirty="0"/>
          </a:p>
          <a:p>
            <a:r>
              <a:rPr lang="en-US" sz="2000" i="1" dirty="0" smtClean="0"/>
              <a:t>Metabolites </a:t>
            </a:r>
            <a:r>
              <a:rPr lang="en-US" sz="2000" dirty="0" smtClean="0"/>
              <a:t>are</a:t>
            </a:r>
            <a:r>
              <a:rPr lang="en-US" sz="2000" i="1" dirty="0" smtClean="0"/>
              <a:t> </a:t>
            </a:r>
            <a:r>
              <a:rPr lang="en-US" sz="2000" i="1" dirty="0" smtClean="0"/>
              <a:t>s</a:t>
            </a:r>
            <a:r>
              <a:rPr lang="en-US" sz="2000" dirty="0" smtClean="0"/>
              <a:t>mall </a:t>
            </a:r>
            <a:r>
              <a:rPr lang="en-US" sz="2000" dirty="0" smtClean="0"/>
              <a:t>molecules that are chemically transformed during </a:t>
            </a:r>
            <a:r>
              <a:rPr lang="en-US" sz="2000" dirty="0" smtClean="0"/>
              <a:t>metabolism</a:t>
            </a:r>
            <a:r>
              <a:rPr lang="en-US" sz="2000" dirty="0"/>
              <a:t> </a:t>
            </a:r>
            <a:r>
              <a:rPr lang="en-US" sz="2000" dirty="0" smtClean="0"/>
              <a:t>and </a:t>
            </a:r>
            <a:r>
              <a:rPr lang="en-US" sz="2000" dirty="0" smtClean="0"/>
              <a:t>can </a:t>
            </a:r>
            <a:r>
              <a:rPr lang="en-US" sz="2000" dirty="0" smtClean="0"/>
              <a:t>provide a functional readout of </a:t>
            </a:r>
            <a:r>
              <a:rPr lang="en-US" sz="2000" dirty="0" smtClean="0"/>
              <a:t>the cellular </a:t>
            </a:r>
            <a:r>
              <a:rPr lang="en-US" sz="2000" dirty="0" smtClean="0"/>
              <a:t>state.  Metabolites</a:t>
            </a:r>
            <a:r>
              <a:rPr lang="en-US" sz="2000" dirty="0"/>
              <a:t>, unlike genes and proteins, serve as direct signatures of biochemical activity and are much easier to correlate with phenotype</a:t>
            </a:r>
            <a:r>
              <a:rPr lang="en-US" sz="2000" dirty="0" smtClean="0"/>
              <a:t>.</a:t>
            </a:r>
          </a:p>
          <a:p>
            <a:pPr marL="0" indent="0">
              <a:buNone/>
            </a:pPr>
            <a:endParaRPr lang="en-US" sz="2000" dirty="0" smtClean="0"/>
          </a:p>
        </p:txBody>
      </p:sp>
    </p:spTree>
    <p:extLst>
      <p:ext uri="{BB962C8B-B14F-4D97-AF65-F5344CB8AC3E}">
        <p14:creationId xmlns:p14="http://schemas.microsoft.com/office/powerpoint/2010/main" val="339694280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237" y="-134846"/>
            <a:ext cx="8229600" cy="1143000"/>
          </a:xfrm>
        </p:spPr>
        <p:txBody>
          <a:bodyPr/>
          <a:lstStyle/>
          <a:p>
            <a:r>
              <a:rPr lang="en-US" dirty="0" smtClean="0"/>
              <a:t>Conclusions</a:t>
            </a:r>
            <a:endParaRPr lang="en-US" dirty="0"/>
          </a:p>
        </p:txBody>
      </p:sp>
      <p:sp>
        <p:nvSpPr>
          <p:cNvPr id="3" name="Content Placeholder 2"/>
          <p:cNvSpPr>
            <a:spLocks noGrp="1"/>
          </p:cNvSpPr>
          <p:nvPr>
            <p:ph idx="1"/>
          </p:nvPr>
        </p:nvSpPr>
        <p:spPr>
          <a:xfrm>
            <a:off x="0" y="1295400"/>
            <a:ext cx="9144000" cy="5562600"/>
          </a:xfrm>
        </p:spPr>
        <p:txBody>
          <a:bodyPr>
            <a:normAutofit fontScale="92500" lnSpcReduction="20000"/>
          </a:bodyPr>
          <a:lstStyle/>
          <a:p>
            <a:r>
              <a:rPr lang="en-US" dirty="0" smtClean="0"/>
              <a:t>Computational </a:t>
            </a:r>
            <a:r>
              <a:rPr lang="en-US" dirty="0" err="1" smtClean="0"/>
              <a:t>metabolomics</a:t>
            </a:r>
            <a:r>
              <a:rPr lang="en-US" dirty="0" smtClean="0"/>
              <a:t> will integrate more and more with systems biology</a:t>
            </a:r>
          </a:p>
          <a:p>
            <a:pPr lvl="1"/>
            <a:r>
              <a:rPr lang="en-US" dirty="0" smtClean="0"/>
              <a:t>Focus on quantitative with a focus on temporal and spatial data</a:t>
            </a:r>
          </a:p>
          <a:p>
            <a:pPr lvl="1"/>
            <a:endParaRPr lang="en-US" dirty="0" smtClean="0"/>
          </a:p>
          <a:p>
            <a:r>
              <a:rPr lang="en-US" dirty="0" smtClean="0"/>
              <a:t>Trend towards rapid/high throughput identification and quantification</a:t>
            </a:r>
          </a:p>
          <a:p>
            <a:endParaRPr lang="en-US" dirty="0" smtClean="0"/>
          </a:p>
          <a:p>
            <a:r>
              <a:rPr lang="en-US" dirty="0" smtClean="0"/>
              <a:t>Rise of organism specific metabolite databases </a:t>
            </a:r>
          </a:p>
          <a:p>
            <a:pPr lvl="1"/>
            <a:r>
              <a:rPr lang="en-US" dirty="0" smtClean="0"/>
              <a:t>Just as with genome and proteome databases</a:t>
            </a:r>
          </a:p>
          <a:p>
            <a:pPr lvl="1"/>
            <a:endParaRPr lang="en-US" dirty="0" smtClean="0"/>
          </a:p>
          <a:p>
            <a:r>
              <a:rPr lang="en-US" dirty="0" smtClean="0"/>
              <a:t>Basically follow in the footsteps of genomics and proteomics</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472"/>
            <a:ext cx="8229600" cy="1143000"/>
          </a:xfrm>
        </p:spPr>
        <p:txBody>
          <a:bodyPr>
            <a:normAutofit/>
          </a:bodyPr>
          <a:lstStyle/>
          <a:p>
            <a:r>
              <a:rPr lang="en-US" sz="4000" dirty="0" smtClean="0"/>
              <a:t>New Developments</a:t>
            </a:r>
            <a:endParaRPr lang="en-US" sz="4000" dirty="0"/>
          </a:p>
        </p:txBody>
      </p:sp>
      <p:sp>
        <p:nvSpPr>
          <p:cNvPr id="3" name="Content Placeholder 2"/>
          <p:cNvSpPr>
            <a:spLocks noGrp="1"/>
          </p:cNvSpPr>
          <p:nvPr>
            <p:ph idx="1"/>
          </p:nvPr>
        </p:nvSpPr>
        <p:spPr>
          <a:xfrm>
            <a:off x="0" y="1174456"/>
            <a:ext cx="7010400" cy="5562600"/>
          </a:xfrm>
        </p:spPr>
        <p:txBody>
          <a:bodyPr/>
          <a:lstStyle/>
          <a:p>
            <a:r>
              <a:rPr lang="en-US" dirty="0" smtClean="0"/>
              <a:t>Rise of species specific metabolite data bases as predicted</a:t>
            </a:r>
          </a:p>
          <a:p>
            <a:pPr lvl="1"/>
            <a:r>
              <a:rPr lang="en-US" sz="2600" dirty="0" smtClean="0"/>
              <a:t>ECMDB: </a:t>
            </a:r>
            <a:r>
              <a:rPr lang="en-US" sz="2600" i="1" dirty="0" smtClean="0"/>
              <a:t>E. coli</a:t>
            </a:r>
            <a:r>
              <a:rPr lang="en-US" sz="2600" dirty="0" smtClean="0"/>
              <a:t> </a:t>
            </a:r>
            <a:r>
              <a:rPr lang="en-US" sz="2600" dirty="0" err="1" smtClean="0"/>
              <a:t>metabolome</a:t>
            </a:r>
            <a:r>
              <a:rPr lang="en-US" sz="2600" dirty="0" smtClean="0"/>
              <a:t> database</a:t>
            </a:r>
          </a:p>
          <a:p>
            <a:pPr lvl="1"/>
            <a:r>
              <a:rPr lang="en-US" sz="2600" dirty="0" smtClean="0"/>
              <a:t>YMDB: Yeast </a:t>
            </a:r>
            <a:r>
              <a:rPr lang="en-US" sz="2600" dirty="0" err="1" smtClean="0"/>
              <a:t>metabolome</a:t>
            </a:r>
            <a:r>
              <a:rPr lang="en-US" sz="2600" dirty="0" smtClean="0"/>
              <a:t> database</a:t>
            </a:r>
          </a:p>
          <a:p>
            <a:pPr lvl="1"/>
            <a:r>
              <a:rPr lang="en-US" sz="2600" dirty="0" smtClean="0"/>
              <a:t>HMDB: Human </a:t>
            </a:r>
            <a:r>
              <a:rPr lang="en-US" sz="2600" dirty="0" err="1" smtClean="0"/>
              <a:t>metabolome</a:t>
            </a:r>
            <a:r>
              <a:rPr lang="en-US" sz="2600" dirty="0" smtClean="0"/>
              <a:t> database</a:t>
            </a:r>
          </a:p>
          <a:p>
            <a:pPr marL="457200" lvl="1" indent="0">
              <a:buNone/>
            </a:pPr>
            <a:endParaRPr lang="en-US" dirty="0" smtClean="0"/>
          </a:p>
          <a:p>
            <a:r>
              <a:rPr lang="en-US" dirty="0" smtClean="0"/>
              <a:t>Increased application of new techniques to oncology and disease profiling</a:t>
            </a:r>
          </a:p>
          <a:p>
            <a:pPr lvl="1"/>
            <a:r>
              <a:rPr lang="en-US" sz="2600" dirty="0" smtClean="0"/>
              <a:t>Cancer metabolite profiling already exists</a:t>
            </a:r>
          </a:p>
          <a:p>
            <a:endParaRPr lang="en-US" dirty="0" smtClean="0"/>
          </a:p>
          <a:p>
            <a:pPr lvl="1"/>
            <a:endParaRPr lang="en-US" dirty="0" smtClean="0"/>
          </a:p>
          <a:p>
            <a:endParaRPr lang="en-US" dirty="0"/>
          </a:p>
        </p:txBody>
      </p:sp>
      <p:pic>
        <p:nvPicPr>
          <p:cNvPr id="5122" name="Picture 2" descr="http://www.metabolomics.ca/Images/HMPnewlogo_165w.JPG"/>
          <p:cNvPicPr>
            <a:picLocks noChangeAspect="1" noChangeArrowheads="1"/>
          </p:cNvPicPr>
          <p:nvPr/>
        </p:nvPicPr>
        <p:blipFill>
          <a:blip r:embed="rId2" cstate="print"/>
          <a:srcRect/>
          <a:stretch>
            <a:fillRect/>
          </a:stretch>
        </p:blipFill>
        <p:spPr bwMode="auto">
          <a:xfrm>
            <a:off x="6781800" y="3124200"/>
            <a:ext cx="1571625" cy="1371601"/>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Developments</a:t>
            </a:r>
            <a:endParaRPr lang="en-US" dirty="0"/>
          </a:p>
        </p:txBody>
      </p:sp>
      <p:sp>
        <p:nvSpPr>
          <p:cNvPr id="3" name="Content Placeholder 2"/>
          <p:cNvSpPr>
            <a:spLocks noGrp="1"/>
          </p:cNvSpPr>
          <p:nvPr>
            <p:ph idx="1"/>
          </p:nvPr>
        </p:nvSpPr>
        <p:spPr>
          <a:xfrm>
            <a:off x="0" y="1295400"/>
            <a:ext cx="9144000" cy="5562600"/>
          </a:xfrm>
        </p:spPr>
        <p:txBody>
          <a:bodyPr/>
          <a:lstStyle/>
          <a:p>
            <a:r>
              <a:rPr lang="en-US" sz="3000" dirty="0" smtClean="0"/>
              <a:t>Active development of new LIMS systems focused on metabolomics</a:t>
            </a:r>
          </a:p>
          <a:p>
            <a:pPr lvl="1"/>
            <a:r>
              <a:rPr lang="en-US" sz="2400" dirty="0" err="1" smtClean="0"/>
              <a:t>MetaboLights</a:t>
            </a:r>
            <a:r>
              <a:rPr lang="en-US" sz="2400" dirty="0" smtClean="0"/>
              <a:t> from EMBL and Cambridge. Multi-species and multi-application compatible with all existing open metabolomics standards </a:t>
            </a:r>
          </a:p>
          <a:p>
            <a:endParaRPr lang="en-US" dirty="0"/>
          </a:p>
        </p:txBody>
      </p:sp>
      <p:pic>
        <p:nvPicPr>
          <p:cNvPr id="4098" name="Picture 2" descr="http://nar.oxfordjournals.org/content/early/2012/10/28/nar.gks1004/F3.large.jpg"/>
          <p:cNvPicPr>
            <a:picLocks noChangeAspect="1" noChangeArrowheads="1"/>
          </p:cNvPicPr>
          <p:nvPr/>
        </p:nvPicPr>
        <p:blipFill>
          <a:blip r:embed="rId2" cstate="print"/>
          <a:srcRect/>
          <a:stretch>
            <a:fillRect/>
          </a:stretch>
        </p:blipFill>
        <p:spPr bwMode="auto">
          <a:xfrm>
            <a:off x="1676400" y="3657116"/>
            <a:ext cx="6019800" cy="3200884"/>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895600"/>
            <a:ext cx="8229600" cy="1143000"/>
          </a:xfrm>
        </p:spPr>
        <p:txBody>
          <a:bodyPr/>
          <a:lstStyle/>
          <a:p>
            <a:r>
              <a:rPr lang="en-US" smtClean="0"/>
              <a:t>Questions?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9560"/>
            <a:ext cx="8229600" cy="4525963"/>
          </a:xfrm>
        </p:spPr>
        <p:txBody>
          <a:bodyPr>
            <a:noAutofit/>
          </a:bodyPr>
          <a:lstStyle/>
          <a:p>
            <a:r>
              <a:rPr lang="en-US" sz="2000" dirty="0"/>
              <a:t>One of the challenges of systems biology and functional genomics is to integrate proteomic, </a:t>
            </a:r>
            <a:r>
              <a:rPr lang="en-US" sz="2000" dirty="0" err="1"/>
              <a:t>transcriptomic</a:t>
            </a:r>
            <a:r>
              <a:rPr lang="en-US" sz="2000" dirty="0"/>
              <a:t>, and </a:t>
            </a:r>
            <a:r>
              <a:rPr lang="en-US" sz="2000" dirty="0" err="1"/>
              <a:t>metabolomic</a:t>
            </a:r>
            <a:r>
              <a:rPr lang="en-US" sz="2000" dirty="0"/>
              <a:t> information to give a more complete picture of living organisms.</a:t>
            </a:r>
          </a:p>
          <a:p>
            <a:endParaRPr lang="en-US" sz="2000" dirty="0" smtClean="0"/>
          </a:p>
          <a:p>
            <a:r>
              <a:rPr lang="en-US" sz="2000" dirty="0" smtClean="0"/>
              <a:t>While </a:t>
            </a:r>
            <a:r>
              <a:rPr lang="en-US" sz="2000" dirty="0"/>
              <a:t>mRNA gene expression data and proteomic analyses do not tell the whole story of what might be happening in a cell, metabolic profiling can give an instantaneous snapshot of the physiology of that cell. </a:t>
            </a:r>
            <a:endParaRPr lang="en-US" sz="2000" b="1" dirty="0" smtClean="0"/>
          </a:p>
          <a:p>
            <a:endParaRPr lang="en-US" sz="2000" dirty="0"/>
          </a:p>
        </p:txBody>
      </p:sp>
      <p:pic>
        <p:nvPicPr>
          <p:cNvPr id="4" name="Picture 3"/>
          <p:cNvPicPr>
            <a:picLocks noChangeAspect="1"/>
          </p:cNvPicPr>
          <p:nvPr/>
        </p:nvPicPr>
        <p:blipFill>
          <a:blip r:embed="rId2"/>
          <a:stretch>
            <a:fillRect/>
          </a:stretch>
        </p:blipFill>
        <p:spPr>
          <a:xfrm>
            <a:off x="105842" y="3809071"/>
            <a:ext cx="3477669" cy="1761723"/>
          </a:xfrm>
          <a:prstGeom prst="rect">
            <a:avLst/>
          </a:prstGeom>
        </p:spPr>
      </p:pic>
      <p:pic>
        <p:nvPicPr>
          <p:cNvPr id="5" name="Picture 4"/>
          <p:cNvPicPr>
            <a:picLocks noChangeAspect="1"/>
          </p:cNvPicPr>
          <p:nvPr/>
        </p:nvPicPr>
        <p:blipFill>
          <a:blip r:embed="rId3"/>
          <a:stretch>
            <a:fillRect/>
          </a:stretch>
        </p:blipFill>
        <p:spPr>
          <a:xfrm>
            <a:off x="3796127" y="2908818"/>
            <a:ext cx="5139969" cy="3854977"/>
          </a:xfrm>
          <a:prstGeom prst="rect">
            <a:avLst/>
          </a:prstGeom>
        </p:spPr>
      </p:pic>
    </p:spTree>
    <p:extLst>
      <p:ext uri="{BB962C8B-B14F-4D97-AF65-F5344CB8AC3E}">
        <p14:creationId xmlns:p14="http://schemas.microsoft.com/office/powerpoint/2010/main" val="181331991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err="1" smtClean="0"/>
              <a:t>Metabolomic</a:t>
            </a:r>
            <a:r>
              <a:rPr lang="en-US" sz="3000" dirty="0" smtClean="0"/>
              <a:t> Experimental Design Considerations</a:t>
            </a:r>
            <a:br>
              <a:rPr lang="en-US" sz="3000" dirty="0" smtClean="0"/>
            </a:br>
            <a:r>
              <a:rPr lang="en-US" sz="3000" dirty="0" smtClean="0"/>
              <a:t>Targeted </a:t>
            </a:r>
            <a:r>
              <a:rPr lang="en-US" sz="3000" dirty="0" err="1" smtClean="0"/>
              <a:t>vs</a:t>
            </a:r>
            <a:r>
              <a:rPr lang="en-US" sz="3000" dirty="0" smtClean="0"/>
              <a:t> Untargeted</a:t>
            </a:r>
            <a:endParaRPr lang="en-US" sz="3000" dirty="0"/>
          </a:p>
        </p:txBody>
      </p:sp>
      <p:sp>
        <p:nvSpPr>
          <p:cNvPr id="3" name="Content Placeholder 2"/>
          <p:cNvSpPr>
            <a:spLocks noGrp="1"/>
          </p:cNvSpPr>
          <p:nvPr>
            <p:ph idx="1"/>
          </p:nvPr>
        </p:nvSpPr>
        <p:spPr/>
        <p:txBody>
          <a:bodyPr>
            <a:normAutofit fontScale="70000" lnSpcReduction="20000"/>
          </a:bodyPr>
          <a:lstStyle/>
          <a:p>
            <a:r>
              <a:rPr lang="en-US" dirty="0" smtClean="0"/>
              <a:t>Identifying the number and type of metabolites to be measured</a:t>
            </a:r>
            <a:r>
              <a:rPr lang="en-US" dirty="0" smtClean="0"/>
              <a:t>.</a:t>
            </a:r>
          </a:p>
          <a:p>
            <a:endParaRPr lang="en-US" dirty="0" smtClean="0"/>
          </a:p>
          <a:p>
            <a:r>
              <a:rPr lang="en-US" dirty="0" smtClean="0"/>
              <a:t>In </a:t>
            </a:r>
            <a:r>
              <a:rPr lang="en-US" b="1" dirty="0" smtClean="0"/>
              <a:t>targeted metabolomics</a:t>
            </a:r>
            <a:r>
              <a:rPr lang="en-US" dirty="0" smtClean="0"/>
              <a:t>, known metabolites for specific pathways are targeted.  This approach typically used to answer specific biochemical questions in </a:t>
            </a:r>
            <a:r>
              <a:rPr lang="en-US" dirty="0" err="1" smtClean="0"/>
              <a:t>pharmokinetic</a:t>
            </a:r>
            <a:r>
              <a:rPr lang="en-US" dirty="0" smtClean="0"/>
              <a:t> studies of drug metabolism as well as for measuring the influence of </a:t>
            </a:r>
            <a:r>
              <a:rPr lang="en-US" dirty="0" err="1" smtClean="0"/>
              <a:t>theraputics</a:t>
            </a:r>
            <a:r>
              <a:rPr lang="en-US" dirty="0" smtClean="0"/>
              <a:t> or genetic modifications on a specific enzyme.</a:t>
            </a:r>
          </a:p>
          <a:p>
            <a:endParaRPr lang="en-US" dirty="0"/>
          </a:p>
          <a:p>
            <a:r>
              <a:rPr lang="en-US" b="1" dirty="0" smtClean="0"/>
              <a:t>Untargeted metabolomics </a:t>
            </a:r>
            <a:r>
              <a:rPr lang="en-US" dirty="0" smtClean="0"/>
              <a:t>are global in scale and have </a:t>
            </a:r>
            <a:r>
              <a:rPr lang="en-US" dirty="0" smtClean="0"/>
              <a:t>the </a:t>
            </a:r>
            <a:r>
              <a:rPr lang="en-US" dirty="0" smtClean="0"/>
              <a:t>goal of simultaneously measuring as many metabolites as possible from biological samples without bias in order to generate a metabolic profile of a sample.</a:t>
            </a:r>
          </a:p>
          <a:p>
            <a:endParaRPr lang="en-US" dirty="0"/>
          </a:p>
        </p:txBody>
      </p:sp>
    </p:spTree>
    <p:extLst>
      <p:ext uri="{BB962C8B-B14F-4D97-AF65-F5344CB8AC3E}">
        <p14:creationId xmlns:p14="http://schemas.microsoft.com/office/powerpoint/2010/main" val="25214640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smtClean="0"/>
              <a:t>Typical Workflow for Targeted or Untargeted LC/MS based Metabolomics</a:t>
            </a:r>
            <a:endParaRPr lang="en-US" sz="2500" dirty="0"/>
          </a:p>
        </p:txBody>
      </p:sp>
      <p:pic>
        <p:nvPicPr>
          <p:cNvPr id="4" name="Picture 53" descr="D:\riyaz\3-MARCH\15.03.2012\NRM_ISSUE\images\nrm3314-f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26" y="1723476"/>
            <a:ext cx="8527848" cy="4671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102957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58"/>
            <a:ext cx="8229600" cy="1143000"/>
          </a:xfrm>
        </p:spPr>
        <p:txBody>
          <a:bodyPr>
            <a:normAutofit/>
          </a:bodyPr>
          <a:lstStyle/>
          <a:p>
            <a:r>
              <a:rPr lang="en-US" sz="3000" dirty="0" smtClean="0"/>
              <a:t>Comparisons and Challenges Specific to Metabolomics</a:t>
            </a:r>
            <a:endParaRPr lang="en-US" sz="3000" dirty="0"/>
          </a:p>
        </p:txBody>
      </p:sp>
      <p:sp>
        <p:nvSpPr>
          <p:cNvPr id="3" name="Content Placeholder 2"/>
          <p:cNvSpPr>
            <a:spLocks noGrp="1"/>
          </p:cNvSpPr>
          <p:nvPr>
            <p:ph idx="1"/>
          </p:nvPr>
        </p:nvSpPr>
        <p:spPr>
          <a:xfrm>
            <a:off x="457200" y="1071070"/>
            <a:ext cx="8229600" cy="5248344"/>
          </a:xfrm>
        </p:spPr>
        <p:txBody>
          <a:bodyPr>
            <a:normAutofit fontScale="55000" lnSpcReduction="20000"/>
          </a:bodyPr>
          <a:lstStyle/>
          <a:p>
            <a:r>
              <a:rPr lang="en-US" sz="3600" dirty="0" smtClean="0"/>
              <a:t>Whereas most data in the field of proteomics, genomics or </a:t>
            </a:r>
            <a:r>
              <a:rPr lang="en-US" sz="3600" dirty="0" err="1" smtClean="0"/>
              <a:t>transcriptomics</a:t>
            </a:r>
            <a:r>
              <a:rPr lang="en-US" sz="3600" dirty="0" smtClean="0"/>
              <a:t> is readily available and analyzed through electronic databases,</a:t>
            </a:r>
            <a:r>
              <a:rPr lang="en-US" sz="3600" dirty="0"/>
              <a:t> </a:t>
            </a:r>
            <a:r>
              <a:rPr lang="en-US" sz="3600" dirty="0" smtClean="0"/>
              <a:t>most </a:t>
            </a:r>
            <a:r>
              <a:rPr lang="en-US" sz="3600" dirty="0" err="1" smtClean="0"/>
              <a:t>metabolomic</a:t>
            </a:r>
            <a:r>
              <a:rPr lang="en-US" sz="3600" dirty="0" smtClean="0"/>
              <a:t> data is still resident in books, journals and other paper archives. </a:t>
            </a:r>
          </a:p>
          <a:p>
            <a:endParaRPr lang="en-US" sz="3600" dirty="0"/>
          </a:p>
          <a:p>
            <a:r>
              <a:rPr lang="en-US" sz="3600" dirty="0" smtClean="0"/>
              <a:t>Metabolomics differs from other ‘</a:t>
            </a:r>
            <a:r>
              <a:rPr lang="en-US" sz="3600" dirty="0" err="1" smtClean="0"/>
              <a:t>omics</a:t>
            </a:r>
            <a:r>
              <a:rPr lang="en-US" sz="3600" dirty="0" smtClean="0"/>
              <a:t>’ fields because of its strong emphasis on chemicals and analytical chemistry techniques such as </a:t>
            </a:r>
            <a:r>
              <a:rPr lang="en-US" sz="3600" dirty="0" smtClean="0"/>
              <a:t>(</a:t>
            </a:r>
            <a:r>
              <a:rPr lang="en-US" sz="3600" dirty="0" smtClean="0"/>
              <a:t>nuclear magnetic resonance)</a:t>
            </a:r>
            <a:r>
              <a:rPr lang="en-US" sz="3600" b="1" dirty="0" smtClean="0"/>
              <a:t> NMR</a:t>
            </a:r>
            <a:r>
              <a:rPr lang="en-US" sz="3600" dirty="0" smtClean="0"/>
              <a:t>, mass spectrometry</a:t>
            </a:r>
            <a:r>
              <a:rPr lang="en-US" sz="3600" b="1" dirty="0" smtClean="0"/>
              <a:t> MS </a:t>
            </a:r>
            <a:r>
              <a:rPr lang="en-US" sz="3600" dirty="0" smtClean="0"/>
              <a:t>and chromatographic </a:t>
            </a:r>
            <a:r>
              <a:rPr lang="en-US" sz="3600" dirty="0" smtClean="0"/>
              <a:t>separations</a:t>
            </a:r>
            <a:r>
              <a:rPr lang="en-US" sz="3600" dirty="0"/>
              <a:t> </a:t>
            </a:r>
            <a:r>
              <a:rPr lang="en-US" sz="3600" b="1" dirty="0" smtClean="0"/>
              <a:t>L</a:t>
            </a:r>
            <a:r>
              <a:rPr lang="en-US" sz="3600" b="1" dirty="0"/>
              <a:t>C</a:t>
            </a:r>
            <a:r>
              <a:rPr lang="en-US" sz="3600" b="1" dirty="0" smtClean="0"/>
              <a:t>, </a:t>
            </a:r>
            <a:r>
              <a:rPr lang="en-US" sz="3600" dirty="0" smtClean="0"/>
              <a:t>this along with the need for the </a:t>
            </a:r>
            <a:r>
              <a:rPr lang="en-US" sz="3600" i="1" dirty="0" smtClean="0"/>
              <a:t>de </a:t>
            </a:r>
            <a:r>
              <a:rPr lang="en-US" sz="3600" i="1" dirty="0"/>
              <a:t>novo </a:t>
            </a:r>
            <a:r>
              <a:rPr lang="en-US" sz="3600" dirty="0" smtClean="0"/>
              <a:t>characterization of unknown metabolites through traditional means represents unique challenges.</a:t>
            </a:r>
          </a:p>
          <a:p>
            <a:endParaRPr lang="en-US" dirty="0"/>
          </a:p>
          <a:p>
            <a:r>
              <a:rPr lang="en-US" sz="3600" b="1" dirty="0" smtClean="0"/>
              <a:t>Issues</a:t>
            </a:r>
          </a:p>
          <a:p>
            <a:pPr lvl="1"/>
            <a:r>
              <a:rPr lang="en-US" dirty="0" smtClean="0"/>
              <a:t>Complex profiles: Differentiating </a:t>
            </a:r>
            <a:r>
              <a:rPr lang="en-US" dirty="0" err="1" smtClean="0"/>
              <a:t>metabolomic</a:t>
            </a:r>
            <a:r>
              <a:rPr lang="en-US" dirty="0" smtClean="0"/>
              <a:t> profiles from often heterogeneous tissue samples.</a:t>
            </a:r>
          </a:p>
          <a:p>
            <a:pPr lvl="1"/>
            <a:r>
              <a:rPr lang="en-US" dirty="0" smtClean="0"/>
              <a:t>Multiple identifying peaks (m/z values) for the same metabolite.</a:t>
            </a:r>
          </a:p>
          <a:p>
            <a:pPr lvl="1"/>
            <a:r>
              <a:rPr lang="en-US" dirty="0" smtClean="0"/>
              <a:t>Validation and identification of thousands of  LC/MS identified metabolites with known reference standards via MS/MS.</a:t>
            </a:r>
          </a:p>
          <a:p>
            <a:pPr lvl="1"/>
            <a:r>
              <a:rPr lang="en-US" dirty="0" smtClean="0"/>
              <a:t>Standardization of sample preparation and reads along with unifying data obtained from different instruments.</a:t>
            </a:r>
          </a:p>
          <a:p>
            <a:pPr lvl="1"/>
            <a:r>
              <a:rPr lang="en-US" dirty="0" smtClean="0"/>
              <a:t>Sample collection bias.</a:t>
            </a:r>
          </a:p>
          <a:p>
            <a:endParaRPr lang="en-US" dirty="0"/>
          </a:p>
          <a:p>
            <a:endParaRPr lang="en-US" dirty="0" smtClean="0"/>
          </a:p>
          <a:p>
            <a:endParaRPr lang="en-US" dirty="0"/>
          </a:p>
          <a:p>
            <a:endParaRPr lang="en-US" dirty="0"/>
          </a:p>
          <a:p>
            <a:endParaRPr lang="en-US" dirty="0" smtClean="0"/>
          </a:p>
          <a:p>
            <a:pPr marL="0" indent="0">
              <a:buNone/>
            </a:pPr>
            <a:endParaRPr lang="en-US" dirty="0"/>
          </a:p>
        </p:txBody>
      </p:sp>
    </p:spTree>
    <p:extLst>
      <p:ext uri="{BB962C8B-B14F-4D97-AF65-F5344CB8AC3E}">
        <p14:creationId xmlns:p14="http://schemas.microsoft.com/office/powerpoint/2010/main" val="21236108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733"/>
            <a:ext cx="8229600" cy="4525963"/>
          </a:xfrm>
        </p:spPr>
        <p:txBody>
          <a:bodyPr>
            <a:noAutofit/>
          </a:bodyPr>
          <a:lstStyle/>
          <a:p>
            <a:pPr marL="0" indent="0" algn="ctr">
              <a:buNone/>
            </a:pPr>
            <a:r>
              <a:rPr lang="en-US" sz="2600" b="1" dirty="0" smtClean="0"/>
              <a:t>Challenges</a:t>
            </a:r>
          </a:p>
          <a:p>
            <a:r>
              <a:rPr lang="en-US" sz="2000" dirty="0" smtClean="0"/>
              <a:t>Metabolomics </a:t>
            </a:r>
            <a:r>
              <a:rPr lang="en-US" sz="2000" dirty="0"/>
              <a:t>is not only concerned with the identification and quantification of metabolites, it is also concerned with relating metabolite data to biology and metabolism. </a:t>
            </a:r>
            <a:r>
              <a:rPr lang="en-US" sz="2000" dirty="0" smtClean="0"/>
              <a:t> As </a:t>
            </a:r>
            <a:r>
              <a:rPr lang="en-US" sz="2000" dirty="0"/>
              <a:t>a result, metabolomics requires that whatever chemical information it generates must be linked to both biochemical causes and physiological consequences. This means that metabolomics must combine </a:t>
            </a:r>
            <a:r>
              <a:rPr lang="en-US" sz="2000" dirty="0" smtClean="0"/>
              <a:t>the two </a:t>
            </a:r>
            <a:r>
              <a:rPr lang="en-US" sz="2000" dirty="0"/>
              <a:t>very different fields of informatics: bioinformatics and </a:t>
            </a:r>
            <a:r>
              <a:rPr lang="en-US" sz="2000" dirty="0" err="1"/>
              <a:t>cheminformatics</a:t>
            </a:r>
            <a:r>
              <a:rPr lang="en-US" sz="2000" dirty="0"/>
              <a:t>.</a:t>
            </a:r>
          </a:p>
          <a:p>
            <a:endParaRPr lang="en-US" sz="2000" dirty="0" smtClean="0"/>
          </a:p>
          <a:p>
            <a:r>
              <a:rPr lang="en-US" sz="2000" dirty="0"/>
              <a:t>As a result, the analytical software used in metabolomics is fundamentally different from any of the software used in genomics, proteomics or </a:t>
            </a:r>
            <a:r>
              <a:rPr lang="en-US" sz="2000" dirty="0" err="1"/>
              <a:t>transcriptomics</a:t>
            </a:r>
            <a:r>
              <a:rPr lang="en-US" sz="2000" dirty="0"/>
              <a:t>.</a:t>
            </a:r>
          </a:p>
          <a:p>
            <a:pPr marL="0" indent="0">
              <a:buNone/>
            </a:pPr>
            <a:endParaRPr lang="en-US" sz="2000" dirty="0"/>
          </a:p>
          <a:p>
            <a:r>
              <a:rPr lang="en-US" sz="2000" dirty="0" smtClean="0"/>
              <a:t>As in all fields, metabolomics require electronically accessible and searchable databases, all of them require software to handle or process data from their own high-throughput instruments (DNA sequencers for genomics, microarrays for </a:t>
            </a:r>
            <a:r>
              <a:rPr lang="en-US" sz="2000" dirty="0" err="1" smtClean="0"/>
              <a:t>transcriptomics</a:t>
            </a:r>
            <a:r>
              <a:rPr lang="en-US" sz="2000" dirty="0" smtClean="0"/>
              <a:t>, mass spectra (MS) for proteomics), all of them require laboratory information management systems (LIMS) to manage their data, and all require software tools to predict or model properties, pathways, relationships and processes. </a:t>
            </a:r>
          </a:p>
        </p:txBody>
      </p:sp>
    </p:spTree>
    <p:extLst>
      <p:ext uri="{BB962C8B-B14F-4D97-AF65-F5344CB8AC3E}">
        <p14:creationId xmlns:p14="http://schemas.microsoft.com/office/powerpoint/2010/main" val="31631471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34022" y="589610"/>
            <a:ext cx="6380766" cy="6268390"/>
          </a:xfrm>
          <a:prstGeom prst="rect">
            <a:avLst/>
          </a:prstGeom>
        </p:spPr>
      </p:pic>
      <p:sp>
        <p:nvSpPr>
          <p:cNvPr id="2" name="TextBox 1"/>
          <p:cNvSpPr txBox="1"/>
          <p:nvPr/>
        </p:nvSpPr>
        <p:spPr>
          <a:xfrm>
            <a:off x="1708605" y="60473"/>
            <a:ext cx="5637506" cy="400110"/>
          </a:xfrm>
          <a:prstGeom prst="rect">
            <a:avLst/>
          </a:prstGeom>
          <a:noFill/>
        </p:spPr>
        <p:txBody>
          <a:bodyPr wrap="none" rtlCol="0">
            <a:spAutoFit/>
          </a:bodyPr>
          <a:lstStyle/>
          <a:p>
            <a:r>
              <a:rPr lang="en-US" sz="2000" b="1" dirty="0" smtClean="0"/>
              <a:t>Typical workflow for generating a metabolic profile</a:t>
            </a:r>
            <a:endParaRPr lang="en-US" sz="2000" b="1" dirty="0"/>
          </a:p>
        </p:txBody>
      </p:sp>
    </p:spTree>
    <p:extLst>
      <p:ext uri="{BB962C8B-B14F-4D97-AF65-F5344CB8AC3E}">
        <p14:creationId xmlns:p14="http://schemas.microsoft.com/office/powerpoint/2010/main" val="2579371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293</TotalTime>
  <Words>2655</Words>
  <Application>Microsoft Macintosh PowerPoint</Application>
  <PresentationFormat>On-screen Show (4:3)</PresentationFormat>
  <Paragraphs>246</Paragraphs>
  <Slides>33</Slides>
  <Notes>11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Current Progress in computational metabolomics  2007 Briefings in Bioinformatics </vt:lpstr>
      <vt:lpstr>PowerPoint Presentation</vt:lpstr>
      <vt:lpstr>Introduction</vt:lpstr>
      <vt:lpstr>PowerPoint Presentation</vt:lpstr>
      <vt:lpstr>Metabolomic Experimental Design Considerations Targeted vs Untargeted</vt:lpstr>
      <vt:lpstr>Typical Workflow for Targeted or Untargeted LC/MS based Metabolomics</vt:lpstr>
      <vt:lpstr>Comparisons and Challenges Specific to Metabolomics</vt:lpstr>
      <vt:lpstr>PowerPoint Presentation</vt:lpstr>
      <vt:lpstr>PowerPoint Presentation</vt:lpstr>
      <vt:lpstr>Metabolomic LIMS and Data Standards</vt:lpstr>
      <vt:lpstr>PowerPoint Presentation</vt:lpstr>
      <vt:lpstr>Mark-up Languages</vt:lpstr>
      <vt:lpstr>Challenges &amp; Solution</vt:lpstr>
      <vt:lpstr>LIMS</vt:lpstr>
      <vt:lpstr>Metabolomic LIMS</vt:lpstr>
      <vt:lpstr>Metabolomic LIMS</vt:lpstr>
      <vt:lpstr>Spectral Analysis Tools for Metabolomics</vt:lpstr>
      <vt:lpstr>Chemometrics and metabolomic data</vt:lpstr>
      <vt:lpstr>Principal Component Analysis(PCA)</vt:lpstr>
      <vt:lpstr>SIMCA</vt:lpstr>
      <vt:lpstr>PLS-DA</vt:lpstr>
      <vt:lpstr>TARGETED METABOLIC PROFILING</vt:lpstr>
      <vt:lpstr>PowerPoint Presentation</vt:lpstr>
      <vt:lpstr>Metabolic Modeling</vt:lpstr>
      <vt:lpstr>Metabolic Modeling</vt:lpstr>
      <vt:lpstr>Metabolic Modeling</vt:lpstr>
      <vt:lpstr>Metabolic Analysis</vt:lpstr>
      <vt:lpstr>Metabolic Analysis</vt:lpstr>
      <vt:lpstr>PowerPoint Presentation</vt:lpstr>
      <vt:lpstr>Conclusions</vt:lpstr>
      <vt:lpstr>New Developments</vt:lpstr>
      <vt:lpstr>New Developments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Baer</dc:creator>
  <cp:lastModifiedBy>Alan Baer</cp:lastModifiedBy>
  <cp:revision>20</cp:revision>
  <dcterms:created xsi:type="dcterms:W3CDTF">2013-04-02T02:12:07Z</dcterms:created>
  <dcterms:modified xsi:type="dcterms:W3CDTF">2013-04-09T19:29:08Z</dcterms:modified>
</cp:coreProperties>
</file>